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22" r:id="rId3"/>
    <p:sldId id="323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8" r:id="rId20"/>
    <p:sldId id="307" r:id="rId21"/>
    <p:sldId id="309" r:id="rId22"/>
    <p:sldId id="310" r:id="rId23"/>
    <p:sldId id="312" r:id="rId24"/>
    <p:sldId id="311" r:id="rId25"/>
    <p:sldId id="314" r:id="rId26"/>
    <p:sldId id="313" r:id="rId27"/>
    <p:sldId id="315" r:id="rId28"/>
    <p:sldId id="317" r:id="rId29"/>
    <p:sldId id="318" r:id="rId30"/>
    <p:sldId id="316" r:id="rId31"/>
    <p:sldId id="320" r:id="rId32"/>
    <p:sldId id="321" r:id="rId33"/>
    <p:sldId id="319" r:id="rId34"/>
  </p:sldIdLst>
  <p:sldSz cx="12192000" cy="6858000"/>
  <p:notesSz cx="6858000" cy="9144000"/>
  <p:embeddedFontLst>
    <p:embeddedFont>
      <p:font typeface="Segoe UI" panose="020B0502040204020203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hf1d/Y4+6ftF0efBs9dntSgFm7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0ED"/>
    <a:srgbClr val="8A48BD"/>
    <a:srgbClr val="69E8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1F9B07-4E0C-BEF5-E312-3418E599B659}" v="534" dt="2024-09-19T12:40:53.166"/>
    <p1510:client id="{5369C240-CED1-5E44-83BB-93A31B701BDD}" v="12" dt="2024-09-20T05:03:38.913"/>
    <p1510:client id="{AF2CB335-89D5-5EBD-B545-377890B08BB5}" v="498" dt="2024-09-20T06:20:55.270"/>
    <p1510:client id="{B3BD8028-B3D0-D8AB-75F2-6551C1B5C11A}" v="534" dt="2024-09-20T06:47:31.540"/>
    <p1510:client id="{BAFB0F49-4C74-B00D-8BB2-EE7444120DAA}" v="170" dt="2024-09-20T08:58:06.870"/>
    <p1510:client id="{C509FAC7-03DE-8422-212D-194B68C17D52}" v="2729" dt="2024-09-19T12:44:25.816"/>
  </p1510:revLst>
</p1510:revInfo>
</file>

<file path=ppt/tableStyles.xml><?xml version="1.0" encoding="utf-8"?>
<a:tblStyleLst xmlns:a="http://schemas.openxmlformats.org/drawingml/2006/main" def="{4D0130B1-6B47-470D-A4BC-407D4DF23988}">
  <a:tblStyle styleId="{4D0130B1-6B47-470D-A4BC-407D4DF2398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216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0092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0979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094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9863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6577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00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3847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7531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943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291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498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290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2065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35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1430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9640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7846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7595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7063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0020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0848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3257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7317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04602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0716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4090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3265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017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1433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5293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660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5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appinventor.mit.edu/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gif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592EFEE2-4B82-04A9-EE2E-C658CC36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64" y="636436"/>
            <a:ext cx="3512572" cy="758687"/>
          </a:xfrm>
          <a:prstGeom prst="rect">
            <a:avLst/>
          </a:prstGeom>
        </p:spPr>
      </p:pic>
      <p:pic>
        <p:nvPicPr>
          <p:cNvPr id="7" name="Picture 6" descr="A blue and white robot with wheels and wires&#10;&#10;Description automatically generated">
            <a:extLst>
              <a:ext uri="{FF2B5EF4-FFF2-40B4-BE49-F238E27FC236}">
                <a16:creationId xmlns:a16="http://schemas.microsoft.com/office/drawing/2014/main" id="{4A401CC6-204C-0893-FC45-4F38BC4C5A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68" r="24840" b="5360"/>
          <a:stretch/>
        </p:blipFill>
        <p:spPr>
          <a:xfrm>
            <a:off x="206" y="420034"/>
            <a:ext cx="5656561" cy="5200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EB9E02-72F0-C0B3-5C9B-F98BEBADECCA}"/>
              </a:ext>
            </a:extLst>
          </p:cNvPr>
          <p:cNvSpPr txBox="1"/>
          <p:nvPr/>
        </p:nvSpPr>
        <p:spPr>
          <a:xfrm>
            <a:off x="6425978" y="1928190"/>
            <a:ext cx="392926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>
                <a:solidFill>
                  <a:srgbClr val="002060"/>
                </a:solidFill>
                <a:latin typeface="Calibri"/>
              </a:rPr>
              <a:t>User Manual</a:t>
            </a: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EA93DE-5705-FCD0-3560-CE94BD8EA7DE}"/>
              </a:ext>
            </a:extLst>
          </p:cNvPr>
          <p:cNvGrpSpPr/>
          <p:nvPr/>
        </p:nvGrpSpPr>
        <p:grpSpPr>
          <a:xfrm>
            <a:off x="8280399" y="3147198"/>
            <a:ext cx="3553791" cy="2061837"/>
            <a:chOff x="8229599" y="3929518"/>
            <a:chExt cx="3553791" cy="20618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3EA42C-CB12-03EC-77B4-99764EC7E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3487" y="3929518"/>
              <a:ext cx="2377440" cy="113919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21FEAF-2E2C-1B70-70DB-6B2E531838FC}"/>
                </a:ext>
              </a:extLst>
            </p:cNvPr>
            <p:cNvSpPr txBox="1"/>
            <p:nvPr/>
          </p:nvSpPr>
          <p:spPr>
            <a:xfrm>
              <a:off x="8229599" y="5068956"/>
              <a:ext cx="3553791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latin typeface="Calibri"/>
                </a:rPr>
                <a:t>Kit to explore Autonomous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455150-FE58-68A0-1D54-71BD9337336E}"/>
                </a:ext>
              </a:extLst>
            </p:cNvPr>
            <p:cNvSpPr txBox="1"/>
            <p:nvPr/>
          </p:nvSpPr>
          <p:spPr>
            <a:xfrm>
              <a:off x="8647485" y="5529690"/>
              <a:ext cx="2833756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>
                  <a:latin typeface="Calibri"/>
                </a:rPr>
                <a:t>Vehicle Technology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106" y="115101"/>
              <a:ext cx="1861931" cy="714238"/>
            </a:xfrm>
            <a:prstGeom prst="rect">
              <a:avLst/>
            </a:prstGeom>
          </p:spPr>
        </p:pic>
      </p:grpSp>
      <p:sp>
        <p:nvSpPr>
          <p:cNvPr id="7" name="Google Shape;182;g2ec2edcff30_2_6">
            <a:extLst>
              <a:ext uri="{FF2B5EF4-FFF2-40B4-BE49-F238E27FC236}">
                <a16:creationId xmlns:a16="http://schemas.microsoft.com/office/drawing/2014/main" id="{1223AC22-E868-DDC2-2E18-B7205379F5F5}"/>
              </a:ext>
            </a:extLst>
          </p:cNvPr>
          <p:cNvSpPr txBox="1"/>
          <p:nvPr/>
        </p:nvSpPr>
        <p:spPr>
          <a:xfrm>
            <a:off x="3215240" y="932863"/>
            <a:ext cx="5492160" cy="78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IN" sz="4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AILITE CONSTRUCTION</a:t>
            </a:r>
            <a:endParaRPr lang="en-US" sz="4400" i="0" u="none" strike="noStrike" cap="none">
              <a:solidFill>
                <a:srgbClr val="002060"/>
              </a:solidFill>
              <a:latin typeface="Calibri"/>
              <a:ea typeface="Lora"/>
              <a:cs typeface="Lor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CB3AE-816D-BF18-5870-32BBB3B622D9}"/>
              </a:ext>
            </a:extLst>
          </p:cNvPr>
          <p:cNvSpPr txBox="1"/>
          <p:nvPr/>
        </p:nvSpPr>
        <p:spPr>
          <a:xfrm>
            <a:off x="680719" y="1899920"/>
            <a:ext cx="5892799" cy="3759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A25C23-DE27-126B-751B-38CB2E748C70}"/>
              </a:ext>
            </a:extLst>
          </p:cNvPr>
          <p:cNvSpPr txBox="1"/>
          <p:nvPr/>
        </p:nvSpPr>
        <p:spPr>
          <a:xfrm>
            <a:off x="1097279" y="1981200"/>
            <a:ext cx="71323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</a:rPr>
              <a:t>Follow these steps to assemble the AILITE using the provided kit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63019-C50F-DDF4-A439-D110A537C669}"/>
              </a:ext>
            </a:extLst>
          </p:cNvPr>
          <p:cNvSpPr txBox="1"/>
          <p:nvPr/>
        </p:nvSpPr>
        <p:spPr>
          <a:xfrm>
            <a:off x="1310640" y="2621280"/>
            <a:ext cx="3647440" cy="2798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336550">
              <a:lnSpc>
                <a:spcPct val="150000"/>
              </a:lnSpc>
              <a:buFont typeface="Wingdings"/>
              <a:buChar char="ü"/>
            </a:pPr>
            <a:r>
              <a:rPr lang="en-IN" sz="1700">
                <a:latin typeface="Calibri"/>
              </a:rPr>
              <a:t>Motor setup</a:t>
            </a:r>
            <a:r>
              <a:rPr lang="en-US" sz="1700">
                <a:latin typeface="Calibri"/>
              </a:rPr>
              <a:t>​</a:t>
            </a:r>
            <a:endParaRPr lang="en-US"/>
          </a:p>
          <a:p>
            <a:pPr marL="457200" indent="-336550">
              <a:lnSpc>
                <a:spcPct val="150000"/>
              </a:lnSpc>
              <a:buFont typeface="Wingdings"/>
              <a:buChar char="ü"/>
            </a:pPr>
            <a:r>
              <a:rPr lang="en-IN" sz="1700">
                <a:latin typeface="Calibri"/>
              </a:rPr>
              <a:t>Brain Block Assembly</a:t>
            </a:r>
            <a:r>
              <a:rPr lang="en-US" sz="1700">
                <a:latin typeface="Calibri"/>
              </a:rPr>
              <a:t>​</a:t>
            </a:r>
          </a:p>
          <a:p>
            <a:pPr marL="457200" indent="-336550">
              <a:lnSpc>
                <a:spcPct val="150000"/>
              </a:lnSpc>
              <a:buFont typeface="Wingdings"/>
              <a:buChar char="ü"/>
            </a:pPr>
            <a:r>
              <a:rPr lang="en-IN" sz="1700">
                <a:latin typeface="Calibri"/>
              </a:rPr>
              <a:t>Brain Block Placement</a:t>
            </a:r>
            <a:r>
              <a:rPr lang="en-US" sz="1700">
                <a:latin typeface="Calibri"/>
              </a:rPr>
              <a:t>​</a:t>
            </a:r>
          </a:p>
          <a:p>
            <a:pPr marL="457200" indent="-336550">
              <a:lnSpc>
                <a:spcPct val="150000"/>
              </a:lnSpc>
              <a:buFont typeface="Wingdings"/>
              <a:buChar char="ü"/>
            </a:pPr>
            <a:r>
              <a:rPr lang="en-IN" sz="1700">
                <a:latin typeface="Calibri"/>
              </a:rPr>
              <a:t>Fixing Wheels</a:t>
            </a:r>
            <a:r>
              <a:rPr lang="en-US" sz="1700">
                <a:latin typeface="Calibri"/>
              </a:rPr>
              <a:t>​</a:t>
            </a:r>
          </a:p>
          <a:p>
            <a:pPr marL="457200" indent="-336550">
              <a:lnSpc>
                <a:spcPct val="150000"/>
              </a:lnSpc>
              <a:buFont typeface="Wingdings"/>
              <a:buChar char="ü"/>
            </a:pPr>
            <a:r>
              <a:rPr lang="en-IN" sz="1700">
                <a:latin typeface="Calibri"/>
              </a:rPr>
              <a:t>Camera Module</a:t>
            </a:r>
            <a:r>
              <a:rPr lang="en-US" sz="1700">
                <a:latin typeface="Calibri"/>
              </a:rPr>
              <a:t>​</a:t>
            </a:r>
          </a:p>
          <a:p>
            <a:pPr marL="457200" indent="-336550">
              <a:lnSpc>
                <a:spcPct val="150000"/>
              </a:lnSpc>
              <a:buFont typeface="Wingdings"/>
              <a:buChar char="ü"/>
            </a:pPr>
            <a:r>
              <a:rPr lang="en-IN" sz="1700">
                <a:latin typeface="Calibri"/>
              </a:rPr>
              <a:t>Ultrasonic Sensor</a:t>
            </a:r>
            <a:r>
              <a:rPr lang="en-US" sz="1700">
                <a:latin typeface="Calibri"/>
              </a:rPr>
              <a:t>​</a:t>
            </a:r>
          </a:p>
          <a:p>
            <a:pPr marL="457200" indent="-336550">
              <a:lnSpc>
                <a:spcPct val="150000"/>
              </a:lnSpc>
              <a:buFont typeface="Wingdings"/>
              <a:buChar char="ü"/>
            </a:pPr>
            <a:r>
              <a:rPr lang="en-IN" sz="1700" err="1">
                <a:latin typeface="Calibri"/>
              </a:rPr>
              <a:t>Color</a:t>
            </a:r>
            <a:r>
              <a:rPr lang="en-IN" sz="1700">
                <a:latin typeface="Calibri"/>
              </a:rPr>
              <a:t> Sensor</a:t>
            </a:r>
          </a:p>
        </p:txBody>
      </p:sp>
      <p:pic>
        <p:nvPicPr>
          <p:cNvPr id="12" name="Picture 11" descr="A logo for a company&#10;&#10;Description automatically generated">
            <a:extLst>
              <a:ext uri="{FF2B5EF4-FFF2-40B4-BE49-F238E27FC236}">
                <a16:creationId xmlns:a16="http://schemas.microsoft.com/office/drawing/2014/main" id="{935B296E-51E3-C7E5-71AE-D4F844638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824" y="219876"/>
            <a:ext cx="2303532" cy="50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A25C23-DE27-126B-751B-38CB2E748C70}"/>
              </a:ext>
            </a:extLst>
          </p:cNvPr>
          <p:cNvSpPr txBox="1"/>
          <p:nvPr/>
        </p:nvSpPr>
        <p:spPr>
          <a:xfrm>
            <a:off x="294639" y="1270000"/>
            <a:ext cx="82702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002060"/>
                </a:solidFill>
                <a:latin typeface="Calibri"/>
              </a:rPr>
              <a:t> </a:t>
            </a:r>
            <a:r>
              <a:rPr lang="en-IN" sz="3600">
                <a:solidFill>
                  <a:srgbClr val="002060"/>
                </a:solidFill>
                <a:latin typeface="Calibri"/>
              </a:rPr>
              <a:t>AI-Lite Construction for </a:t>
            </a:r>
            <a:r>
              <a:rPr lang="en-IN" sz="3600" b="1">
                <a:solidFill>
                  <a:srgbClr val="002060"/>
                </a:solidFill>
                <a:latin typeface="Calibri"/>
              </a:rPr>
              <a:t>Two </a:t>
            </a:r>
            <a:r>
              <a:rPr lang="en-IN" sz="3600">
                <a:solidFill>
                  <a:srgbClr val="002060"/>
                </a:solidFill>
                <a:latin typeface="Calibri"/>
              </a:rPr>
              <a:t>Wheel Bot</a:t>
            </a:r>
            <a:endParaRPr lang="en-US" sz="3600">
              <a:solidFill>
                <a:srgbClr val="002060"/>
              </a:solidFill>
              <a:latin typeface="Calibri"/>
            </a:endParaRPr>
          </a:p>
          <a:p>
            <a:endParaRPr lang="en-US" sz="2000">
              <a:latin typeface="Calibri"/>
            </a:endParaRPr>
          </a:p>
        </p:txBody>
      </p:sp>
      <p:pic>
        <p:nvPicPr>
          <p:cNvPr id="13" name="Google Shape;210;g2e807c37725_0_4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1F90FC1-D924-C960-2DF0-60AFAAEA2DE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0644" y="1857313"/>
            <a:ext cx="2948180" cy="26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A804CF-F8A9-37BC-D181-1BD2941257C6}"/>
              </a:ext>
            </a:extLst>
          </p:cNvPr>
          <p:cNvSpPr txBox="1"/>
          <p:nvPr/>
        </p:nvSpPr>
        <p:spPr>
          <a:xfrm>
            <a:off x="609600" y="2225040"/>
            <a:ext cx="7274560" cy="1294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Scan the QR code for direct access to detailed assembly instructions, component lists, and a comprehensive online manual with videos and step-by-step tutorials to simplify the construction process</a:t>
            </a:r>
            <a:endParaRPr lang="en-US" sz="180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38A1F2-CA49-98F7-6CF2-A0910CFDF0A0}"/>
              </a:ext>
            </a:extLst>
          </p:cNvPr>
          <p:cNvSpPr txBox="1"/>
          <p:nvPr/>
        </p:nvSpPr>
        <p:spPr>
          <a:xfrm>
            <a:off x="9552806" y="4928669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00">
                <a:latin typeface="Calibri"/>
                <a:cs typeface="Calibri"/>
              </a:rPr>
              <a:t>Figure - 3</a:t>
            </a:r>
            <a:endParaRPr lang="en-US"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453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A25C23-DE27-126B-751B-38CB2E748C70}"/>
              </a:ext>
            </a:extLst>
          </p:cNvPr>
          <p:cNvSpPr txBox="1"/>
          <p:nvPr/>
        </p:nvSpPr>
        <p:spPr>
          <a:xfrm>
            <a:off x="386079" y="1280160"/>
            <a:ext cx="834136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002060"/>
                </a:solidFill>
                <a:latin typeface="Calibri"/>
              </a:rPr>
              <a:t> </a:t>
            </a:r>
            <a:r>
              <a:rPr lang="en-IN" sz="3600">
                <a:solidFill>
                  <a:srgbClr val="002060"/>
                </a:solidFill>
                <a:latin typeface="Calibri"/>
              </a:rPr>
              <a:t>AI-Lite Construction for </a:t>
            </a:r>
            <a:r>
              <a:rPr lang="en-IN" sz="3600" b="1">
                <a:solidFill>
                  <a:srgbClr val="002060"/>
                </a:solidFill>
                <a:latin typeface="Calibri"/>
              </a:rPr>
              <a:t>Four </a:t>
            </a:r>
            <a:r>
              <a:rPr lang="en-IN" sz="3600">
                <a:solidFill>
                  <a:srgbClr val="002060"/>
                </a:solidFill>
                <a:latin typeface="Calibri"/>
              </a:rPr>
              <a:t>Wheel Bot</a:t>
            </a:r>
            <a:endParaRPr lang="en-US" sz="3600">
              <a:solidFill>
                <a:srgbClr val="002060"/>
              </a:solidFill>
              <a:latin typeface="Calibri"/>
            </a:endParaRPr>
          </a:p>
          <a:p>
            <a:endParaRPr lang="en-US" sz="2000"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804CF-F8A9-37BC-D181-1BD2941257C6}"/>
              </a:ext>
            </a:extLst>
          </p:cNvPr>
          <p:cNvSpPr txBox="1"/>
          <p:nvPr/>
        </p:nvSpPr>
        <p:spPr>
          <a:xfrm>
            <a:off x="660400" y="2235200"/>
            <a:ext cx="7274560" cy="1294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Scan the QR code for direct access to detailed assembly instructions, component lists, and a comprehensive online manual with videos and step-by-step tutorials to simplify the construction process</a:t>
            </a:r>
            <a:endParaRPr lang="en-US" sz="180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38A1F2-CA49-98F7-6CF2-A0910CFDF0A0}"/>
              </a:ext>
            </a:extLst>
          </p:cNvPr>
          <p:cNvSpPr txBox="1"/>
          <p:nvPr/>
        </p:nvSpPr>
        <p:spPr>
          <a:xfrm>
            <a:off x="9451206" y="5365549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00">
                <a:latin typeface="Calibri"/>
                <a:cs typeface="Calibri"/>
              </a:rPr>
              <a:t>Figure - 4</a:t>
            </a:r>
            <a:endParaRPr lang="en-US" sz="1600">
              <a:latin typeface="Calibri"/>
              <a:cs typeface="Calibri"/>
            </a:endParaRP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77C21C6E-DA5B-6ACB-F416-97D5D92E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3449" y="1977003"/>
            <a:ext cx="3098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A25C23-DE27-126B-751B-38CB2E748C70}"/>
              </a:ext>
            </a:extLst>
          </p:cNvPr>
          <p:cNvSpPr txBox="1"/>
          <p:nvPr/>
        </p:nvSpPr>
        <p:spPr>
          <a:xfrm>
            <a:off x="314959" y="1300480"/>
            <a:ext cx="6146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3600">
                <a:solidFill>
                  <a:srgbClr val="002060"/>
                </a:solidFill>
                <a:latin typeface="Calibri"/>
              </a:rPr>
              <a:t>AI-Lite Connection &amp;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804CF-F8A9-37BC-D181-1BD2941257C6}"/>
              </a:ext>
            </a:extLst>
          </p:cNvPr>
          <p:cNvSpPr txBox="1"/>
          <p:nvPr/>
        </p:nvSpPr>
        <p:spPr>
          <a:xfrm>
            <a:off x="792480" y="2225040"/>
            <a:ext cx="7274560" cy="21250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Scan the below QR code to watch a detailed video demonstration on: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ü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Checking the connections of AI-Lite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ü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Understanding the significance of each </a:t>
            </a:r>
            <a:r>
              <a:rPr lang="en-IN" sz="18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color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ü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Setting up proper connections.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ü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Check its movements and sensor values 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38A1F2-CA49-98F7-6CF2-A0910CFDF0A0}"/>
              </a:ext>
            </a:extLst>
          </p:cNvPr>
          <p:cNvSpPr txBox="1"/>
          <p:nvPr/>
        </p:nvSpPr>
        <p:spPr>
          <a:xfrm>
            <a:off x="9451206" y="5365549"/>
            <a:ext cx="1540711" cy="348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00">
                <a:latin typeface="Calibri"/>
                <a:cs typeface="Calibri"/>
              </a:rPr>
              <a:t>Figure - 5</a:t>
            </a:r>
            <a:endParaRPr lang="en-US" sz="1600">
              <a:latin typeface="Calibri"/>
              <a:cs typeface="Calibri"/>
            </a:endParaRPr>
          </a:p>
        </p:txBody>
      </p:sp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7F743A9-4C13-E421-370A-D847D1802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207" y="2039302"/>
            <a:ext cx="31718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33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A25C23-DE27-126B-751B-38CB2E748C70}"/>
              </a:ext>
            </a:extLst>
          </p:cNvPr>
          <p:cNvSpPr txBox="1"/>
          <p:nvPr/>
        </p:nvSpPr>
        <p:spPr>
          <a:xfrm>
            <a:off x="314959" y="1300480"/>
            <a:ext cx="6858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3600">
                <a:solidFill>
                  <a:srgbClr val="002060"/>
                </a:solidFill>
                <a:latin typeface="Calibri"/>
              </a:rPr>
              <a:t>Do's &amp; Don'ts for Using AI-Lite Bot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804CF-F8A9-37BC-D181-1BD2941257C6}"/>
              </a:ext>
            </a:extLst>
          </p:cNvPr>
          <p:cNvSpPr txBox="1"/>
          <p:nvPr/>
        </p:nvSpPr>
        <p:spPr>
          <a:xfrm>
            <a:off x="457200" y="2204720"/>
            <a:ext cx="7274560" cy="26808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dk1"/>
                </a:solidFill>
                <a:latin typeface="Calibri"/>
                <a:ea typeface="Calibri"/>
              </a:rPr>
              <a:t>Scan this QR code to watch a video on:  </a:t>
            </a:r>
          </a:p>
          <a:p>
            <a:pPr marL="742950" lvl="1" indent="-285750">
              <a:buFont typeface="Wingdings"/>
              <a:buChar char="ü"/>
            </a:pPr>
            <a:endParaRPr lang="en-US" sz="1800">
              <a:solidFill>
                <a:schemeClr val="dk1"/>
              </a:solidFill>
              <a:latin typeface="Calibri"/>
              <a:ea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ü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</a:rPr>
              <a:t> Do's and Don'ts for using the AILITE bot  </a:t>
            </a:r>
            <a:endParaRPr lang="en-US" sz="1800">
              <a:solidFill>
                <a:schemeClr val="dk1"/>
              </a:solidFill>
              <a:latin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ü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</a:rPr>
              <a:t> Key guidelines for optimal performance  </a:t>
            </a:r>
            <a:endParaRPr lang="en-US" sz="1800">
              <a:solidFill>
                <a:schemeClr val="dk1"/>
              </a:solidFill>
              <a:latin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ü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</a:rPr>
              <a:t> Common mistakes to avoid  </a:t>
            </a:r>
            <a:endParaRPr lang="en-US" sz="1800">
              <a:solidFill>
                <a:schemeClr val="dk1"/>
              </a:solidFill>
              <a:latin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ü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</a:rPr>
              <a:t> Tips for safe and efficient operation  </a:t>
            </a:r>
            <a:endParaRPr lang="en-US" sz="1800">
              <a:solidFill>
                <a:schemeClr val="dk1"/>
              </a:solidFill>
              <a:latin typeface="Calibri"/>
            </a:endParaRPr>
          </a:p>
          <a:p>
            <a:pPr marL="742950" lvl="1" indent="-285750">
              <a:lnSpc>
                <a:spcPct val="150000"/>
              </a:lnSpc>
              <a:buFont typeface="Wingdings"/>
              <a:buChar char="ü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</a:rPr>
              <a:t> Ensuring longevity and reliability</a:t>
            </a:r>
            <a:endParaRPr lang="en-IN" sz="1800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38A1F2-CA49-98F7-6CF2-A0910CFDF0A0}"/>
              </a:ext>
            </a:extLst>
          </p:cNvPr>
          <p:cNvSpPr txBox="1"/>
          <p:nvPr/>
        </p:nvSpPr>
        <p:spPr>
          <a:xfrm>
            <a:off x="9451206" y="5365549"/>
            <a:ext cx="1540711" cy="3487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00">
                <a:latin typeface="Calibri"/>
                <a:cs typeface="Calibri"/>
              </a:rPr>
              <a:t>Figure - 6</a:t>
            </a:r>
            <a:endParaRPr lang="en-US" sz="1600">
              <a:latin typeface="Calibri"/>
              <a:cs typeface="Calibri"/>
            </a:endParaRPr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03BC7BA-FBEB-4E26-1A4D-95E30536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825" y="2204720"/>
            <a:ext cx="31051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36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5C9A85B-15A6-BD72-E8D4-708041797324}"/>
              </a:ext>
            </a:extLst>
          </p:cNvPr>
          <p:cNvSpPr txBox="1"/>
          <p:nvPr/>
        </p:nvSpPr>
        <p:spPr>
          <a:xfrm>
            <a:off x="3241040" y="1564640"/>
            <a:ext cx="5069840" cy="765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4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MIT App Connection</a:t>
            </a:r>
            <a:endParaRPr lang="en-US" sz="440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1" name="Picture 10" descr="A logo of a bee&#10;&#10;Description automatically generated">
            <a:extLst>
              <a:ext uri="{FF2B5EF4-FFF2-40B4-BE49-F238E27FC236}">
                <a16:creationId xmlns:a16="http://schemas.microsoft.com/office/drawing/2014/main" id="{A69021FD-B265-9373-9A2E-585F0BFFF9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340" r="18396" b="412"/>
          <a:stretch/>
        </p:blipFill>
        <p:spPr>
          <a:xfrm>
            <a:off x="4331970" y="2832100"/>
            <a:ext cx="2683825" cy="245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4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37A8F8-7270-921C-29AE-0E735290E41E}"/>
              </a:ext>
            </a:extLst>
          </p:cNvPr>
          <p:cNvSpPr txBox="1"/>
          <p:nvPr/>
        </p:nvSpPr>
        <p:spPr>
          <a:xfrm>
            <a:off x="345440" y="833120"/>
            <a:ext cx="11521440" cy="54203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342900">
              <a:lnSpc>
                <a:spcPct val="150000"/>
              </a:lnSpc>
              <a:buFont typeface=""/>
              <a:buAutoNum type="arabicPeriod"/>
            </a:pPr>
            <a:r>
              <a:rPr lang="en-IN" sz="1800" b="1">
                <a:solidFill>
                  <a:schemeClr val="bg2"/>
                </a:solidFill>
                <a:latin typeface="Calibri"/>
              </a:rPr>
              <a:t>I</a:t>
            </a:r>
            <a:r>
              <a:rPr lang="en-IN" sz="1800" b="1">
                <a:solidFill>
                  <a:srgbClr val="002060"/>
                </a:solidFill>
                <a:latin typeface="Calibri"/>
              </a:rPr>
              <a:t>nstall the MIT AI2 Companion App: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  <a:endParaRPr lang="en-US"/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Download and install the MIT AI2 Companion app from the Google Play Store or the Apple App Store on your mobile device.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42900">
              <a:lnSpc>
                <a:spcPct val="150000"/>
              </a:lnSpc>
              <a:buFont typeface=""/>
              <a:buAutoNum type="arabicPeriod" startAt="2"/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Open MIT App Inventor: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Go to</a:t>
            </a:r>
            <a:r>
              <a:rPr lang="en-IN" sz="1800" u="sng">
                <a:latin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1800" u="sng">
                <a:solidFill>
                  <a:srgbClr val="0563C1"/>
                </a:solidFill>
                <a:latin typeface="Calibri"/>
                <a:hlinkClick r:id="rId5"/>
              </a:rPr>
              <a:t>appinventor.mit.edu</a:t>
            </a:r>
            <a:r>
              <a:rPr lang="en-IN" sz="1800">
                <a:latin typeface="Calibri"/>
              </a:rPr>
              <a:t> on your computer and sign in.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42900">
              <a:lnSpc>
                <a:spcPct val="150000"/>
              </a:lnSpc>
              <a:buFont typeface=""/>
              <a:buAutoNum type="arabicPeriod" startAt="3"/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Open Your Project</a:t>
            </a:r>
            <a:r>
              <a:rPr lang="en-IN" sz="1800" b="1">
                <a:latin typeface="Calibri"/>
              </a:rPr>
              <a:t>:</a:t>
            </a:r>
            <a:r>
              <a:rPr lang="en-US" sz="1800">
                <a:latin typeface="Calibri"/>
              </a:rPr>
              <a:t>​</a:t>
            </a: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Select the project you want to work on or create a new one.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42900">
              <a:lnSpc>
                <a:spcPct val="150000"/>
              </a:lnSpc>
              <a:buFont typeface=""/>
              <a:buAutoNum type="arabicPeriod" startAt="4"/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Click "Connect":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In the MIT App Inventor interface, click the "Connect" button at the top of the screen.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42900">
              <a:lnSpc>
                <a:spcPct val="150000"/>
              </a:lnSpc>
              <a:buFont typeface=""/>
              <a:buAutoNum type="arabicPeriod" startAt="5"/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Select "AI Companion":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From the dropdown menu, select "AI Companion."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42900">
              <a:lnSpc>
                <a:spcPct val="150000"/>
              </a:lnSpc>
              <a:buFont typeface=""/>
              <a:buAutoNum type="arabicPeriod" startAt="6"/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Open the MIT AI2 Companion App: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914400" lvl="1" indent="-342900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Launch the MIT AI2 Companion app on your mobile device.</a:t>
            </a:r>
            <a:r>
              <a:rPr lang="en-US" sz="1800">
                <a:latin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70144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D879875-6272-40EF-A8A8-3915F3F0DA96}"/>
              </a:ext>
            </a:extLst>
          </p:cNvPr>
          <p:cNvSpPr txBox="1"/>
          <p:nvPr/>
        </p:nvSpPr>
        <p:spPr>
          <a:xfrm>
            <a:off x="487680" y="1036320"/>
            <a:ext cx="11257280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   7. Scan QR Code or Enter Code: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 sz="1800">
              <a:latin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Use your mobile device to scan the QR code displayed on your computer screen, or enter the provided code manually in the Companion app.</a:t>
            </a:r>
            <a:endParaRPr lang="en-US" sz="1800">
              <a:latin typeface="Calibri"/>
            </a:endParaRP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  8. Connected: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 sz="1800">
              <a:latin typeface="Calibri"/>
            </a:endParaRPr>
          </a:p>
          <a:p>
            <a:pPr marL="857250" lvl="1" indent="-285750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Your project will now load on your mobile device, and you can test your app in real-time.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C00000"/>
                </a:solidFill>
                <a:latin typeface="Calibri"/>
                <a:cs typeface="Segoe UI"/>
              </a:rPr>
              <a:t>Note:</a:t>
            </a:r>
            <a:r>
              <a:rPr lang="en-US" sz="1800" b="1">
                <a:solidFill>
                  <a:srgbClr val="C00000"/>
                </a:solidFill>
                <a:latin typeface="Calibri"/>
                <a:cs typeface="Segoe U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Calibri"/>
                <a:cs typeface="Segoe UI"/>
              </a:rPr>
              <a:t>In MIT App Inventor, if you encounter issues with connecting and disconnecting, try the following steps on your mobile phone:</a:t>
            </a:r>
            <a:r>
              <a:rPr lang="en-US" sz="1800">
                <a:latin typeface="Calibri"/>
                <a:cs typeface="Segoe U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70C0"/>
                </a:solidFill>
                <a:latin typeface="Calibri"/>
                <a:cs typeface="Segoe UI"/>
              </a:rPr>
              <a:t>1. Check the DHCP Settings:</a:t>
            </a:r>
            <a:r>
              <a:rPr lang="en-IN" sz="1800">
                <a:solidFill>
                  <a:srgbClr val="0070C0"/>
                </a:solidFill>
                <a:latin typeface="Calibri"/>
                <a:cs typeface="Segoe UI"/>
              </a:rPr>
              <a:t> </a:t>
            </a:r>
            <a:r>
              <a:rPr lang="en-IN" sz="1800">
                <a:latin typeface="Calibri"/>
                <a:cs typeface="Segoe UI"/>
              </a:rPr>
              <a:t>Access the network settings and switch from DHCP to a static IP configuration.</a:t>
            </a:r>
            <a:r>
              <a:rPr lang="en-US" sz="1800">
                <a:latin typeface="Calibri"/>
                <a:cs typeface="Segoe U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70C0"/>
                </a:solidFill>
                <a:latin typeface="Calibri"/>
                <a:cs typeface="Segoe UI"/>
              </a:rPr>
              <a:t>2. Set a Static IP Address:</a:t>
            </a:r>
            <a:r>
              <a:rPr lang="en-IN" sz="1800">
                <a:solidFill>
                  <a:srgbClr val="0070C0"/>
                </a:solidFill>
                <a:latin typeface="Calibri"/>
                <a:cs typeface="Segoe UI"/>
              </a:rPr>
              <a:t> </a:t>
            </a:r>
            <a:r>
              <a:rPr lang="en-IN" sz="1800">
                <a:latin typeface="Calibri"/>
                <a:cs typeface="Segoe UI"/>
              </a:rPr>
              <a:t>Assign a static IP address to your mobile phone within the same network range.</a:t>
            </a:r>
            <a:r>
              <a:rPr lang="en-US" sz="1800">
                <a:latin typeface="Calibri"/>
                <a:cs typeface="Segoe U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>
                <a:latin typeface="Calibri"/>
                <a:cs typeface="Segoe UI"/>
              </a:rPr>
              <a:t>This can help stabilize the connection by ensuring a consistent IP address for your device.</a:t>
            </a:r>
            <a:r>
              <a:rPr lang="en-US" sz="1800">
                <a:latin typeface="Calibri"/>
                <a:cs typeface="Segoe UI"/>
              </a:rPr>
              <a:t>​</a:t>
            </a:r>
          </a:p>
          <a:p>
            <a:r>
              <a:rPr lang="en-US" sz="1300">
                <a:cs typeface="Segoe UI"/>
              </a:rPr>
              <a:t>​</a:t>
            </a:r>
          </a:p>
          <a:p>
            <a:r>
              <a:rPr lang="en-US" sz="1800">
                <a:latin typeface="Calibri"/>
                <a:cs typeface="Segoe UI"/>
              </a:rPr>
              <a:t>​</a:t>
            </a:r>
          </a:p>
          <a:p>
            <a:pPr algn="ctr"/>
            <a:r>
              <a:rPr lang="en-US" sz="4800">
                <a:latin typeface="Calibri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72639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8B7B3A5-E6E4-A876-5FD7-034CFB80F23E}"/>
              </a:ext>
            </a:extLst>
          </p:cNvPr>
          <p:cNvSpPr txBox="1"/>
          <p:nvPr/>
        </p:nvSpPr>
        <p:spPr>
          <a:xfrm>
            <a:off x="3048000" y="2641600"/>
            <a:ext cx="682752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4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MIT APP INVENTOR PROJECTS</a:t>
            </a:r>
            <a:r>
              <a:rPr lang="en-US" sz="440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​</a:t>
            </a:r>
            <a:endParaRPr lang="en-US" sz="4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72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6F0DD09-39EE-A472-BE26-3F079F997AE1}"/>
              </a:ext>
            </a:extLst>
          </p:cNvPr>
          <p:cNvSpPr txBox="1"/>
          <p:nvPr/>
        </p:nvSpPr>
        <p:spPr>
          <a:xfrm>
            <a:off x="121920" y="944880"/>
            <a:ext cx="11805920" cy="5035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ACCELEROMETER 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 b="1">
              <a:solidFill>
                <a:srgbClr val="002060"/>
              </a:solidFill>
            </a:endParaRPr>
          </a:p>
          <a:p>
            <a:pPr marL="419100" indent="-285750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</a:t>
            </a:r>
            <a:r>
              <a:rPr lang="en-IN" sz="1800">
                <a:latin typeface="Calibri"/>
              </a:rPr>
              <a:t> To control the bot's direction using phone tilt motions detected by the accelerometer.</a:t>
            </a:r>
            <a:r>
              <a:rPr lang="en-US" sz="1800">
                <a:latin typeface="Calibri"/>
              </a:rPr>
              <a:t>​</a:t>
            </a:r>
          </a:p>
          <a:p>
            <a:pPr marL="419100" indent="-285750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</a:t>
            </a:r>
            <a:r>
              <a:rPr lang="en-IN" sz="1800">
                <a:latin typeface="Calibri"/>
              </a:rPr>
              <a:t> Detects phone tilts and sends corresponding commands to a bot.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Accelerometer Sensor: </a:t>
            </a:r>
            <a:r>
              <a:rPr lang="en-IN" sz="1800">
                <a:latin typeface="Calibri"/>
              </a:rPr>
              <a:t>Detects the tilt of the phone.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Real-time Processing: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>
                <a:latin typeface="Calibri"/>
              </a:rPr>
              <a:t>Continuously monitors the phone's accelerometer data to detect tilt movements.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Bot Actions: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Tilt Left:</a:t>
            </a:r>
            <a:r>
              <a:rPr lang="en-IN" sz="1800">
                <a:latin typeface="Calibri"/>
              </a:rPr>
              <a:t> Bot turns left. </a:t>
            </a:r>
            <a:r>
              <a:rPr lang="en-IN" sz="1800" b="1">
                <a:solidFill>
                  <a:srgbClr val="0070C0"/>
                </a:solidFill>
                <a:latin typeface="Calibri"/>
              </a:rPr>
              <a:t>Tilt Right:</a:t>
            </a:r>
            <a:r>
              <a:rPr lang="en-IN" sz="1800">
                <a:latin typeface="Calibri"/>
              </a:rPr>
              <a:t> Bot turns right.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Implementation Details: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>
                <a:solidFill>
                  <a:srgbClr val="002060"/>
                </a:solidFill>
                <a:latin typeface="Calibri"/>
              </a:rPr>
              <a:t>Tilt Detection: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  <a:r>
              <a:rPr lang="en-IN" sz="1800">
                <a:latin typeface="Calibri"/>
              </a:rPr>
              <a:t>The application uses the phone’s accelerometer to detect tilt direction.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Software Requirements</a:t>
            </a:r>
            <a:r>
              <a:rPr lang="en-IN" sz="1800">
                <a:solidFill>
                  <a:srgbClr val="002060"/>
                </a:solidFill>
                <a:latin typeface="Calibri"/>
                <a:cs typeface="Segoe UI"/>
              </a:rPr>
              <a:t>:</a:t>
            </a:r>
            <a:r>
              <a:rPr lang="en-IN" sz="1800">
                <a:latin typeface="Calibri"/>
                <a:cs typeface="Segoe UI"/>
              </a:rPr>
              <a:t> MIT App Inventor for developing the application.</a:t>
            </a:r>
          </a:p>
        </p:txBody>
      </p:sp>
      <p:pic>
        <p:nvPicPr>
          <p:cNvPr id="10" name="Google Shape;284;g274b964e28d_1_19" descr="A graphic of a device with icons around it&#10;&#10;Description automatically generated">
            <a:extLst>
              <a:ext uri="{FF2B5EF4-FFF2-40B4-BE49-F238E27FC236}">
                <a16:creationId xmlns:a16="http://schemas.microsoft.com/office/drawing/2014/main" id="{F20B73AC-A0A2-7C10-D381-71F4042E81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6635" y="1961845"/>
            <a:ext cx="3122915" cy="2997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037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0C6982-BA24-7620-55F6-D739E4B0D35B}"/>
              </a:ext>
            </a:extLst>
          </p:cNvPr>
          <p:cNvSpPr/>
          <p:nvPr/>
        </p:nvSpPr>
        <p:spPr>
          <a:xfrm>
            <a:off x="0" y="0"/>
            <a:ext cx="12191999" cy="9453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/>
            </a:endParaRPr>
          </a:p>
        </p:txBody>
      </p:sp>
      <p:pic>
        <p:nvPicPr>
          <p:cNvPr id="3" name="Picture 2" descr="A logo with colorful letters&#10;&#10;Description automatically generated">
            <a:extLst>
              <a:ext uri="{FF2B5EF4-FFF2-40B4-BE49-F238E27FC236}">
                <a16:creationId xmlns:a16="http://schemas.microsoft.com/office/drawing/2014/main" id="{A595BC6F-411A-275A-9274-6FA7ED1D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6" y="84621"/>
            <a:ext cx="1861931" cy="7142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592EFEE2-4B82-04A9-EE2E-C658CC36E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504" y="219876"/>
            <a:ext cx="2303532" cy="504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7A805-CAC6-1F2D-0D25-500C83FD5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600" y="1913371"/>
            <a:ext cx="6439354" cy="3721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EF50B1-08C4-499A-0CD7-B6A938AAF238}"/>
              </a:ext>
            </a:extLst>
          </p:cNvPr>
          <p:cNvSpPr txBox="1"/>
          <p:nvPr/>
        </p:nvSpPr>
        <p:spPr>
          <a:xfrm>
            <a:off x="1057960" y="3430441"/>
            <a:ext cx="3974271" cy="22000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1800" b="1"/>
          </a:p>
          <a:p>
            <a:pPr>
              <a:lnSpc>
                <a:spcPct val="150000"/>
              </a:lnSpc>
            </a:pPr>
            <a:r>
              <a:rPr lang="en-US" sz="2000">
                <a:latin typeface="Calibri"/>
                <a:cs typeface="Calibri"/>
              </a:rPr>
              <a:t>An affordable AI robot, powered by</a:t>
            </a:r>
          </a:p>
          <a:p>
            <a:pPr>
              <a:lnSpc>
                <a:spcPct val="150000"/>
              </a:lnSpc>
            </a:pPr>
            <a:r>
              <a:rPr lang="en-US" sz="2000" b="1">
                <a:latin typeface="Calibri"/>
                <a:cs typeface="Calibri"/>
              </a:rPr>
              <a:t>Python and MIT App Inventor</a:t>
            </a:r>
            <a:endParaRPr lang="en-US" b="1"/>
          </a:p>
          <a:p>
            <a:pPr>
              <a:lnSpc>
                <a:spcPct val="150000"/>
              </a:lnSpc>
            </a:pPr>
            <a:r>
              <a:rPr lang="en-US" sz="2000">
                <a:latin typeface="Calibri"/>
                <a:cs typeface="Calibri"/>
              </a:rPr>
              <a:t>Learning to explore </a:t>
            </a:r>
          </a:p>
          <a:p>
            <a:pPr>
              <a:lnSpc>
                <a:spcPct val="150000"/>
              </a:lnSpc>
            </a:pPr>
            <a:r>
              <a:rPr lang="en-US" sz="2000" b="1">
                <a:latin typeface="Calibri"/>
                <a:cs typeface="Calibri"/>
              </a:rPr>
              <a:t>Autonomous Vehicle Technology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594DC-08D2-EE93-36B3-6087252CD6BD}"/>
              </a:ext>
            </a:extLst>
          </p:cNvPr>
          <p:cNvSpPr txBox="1"/>
          <p:nvPr/>
        </p:nvSpPr>
        <p:spPr>
          <a:xfrm>
            <a:off x="486358" y="1327548"/>
            <a:ext cx="23972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002060"/>
                </a:solidFill>
                <a:latin typeface="Calibri"/>
              </a:rPr>
              <a:t>Introducing </a:t>
            </a:r>
            <a:endParaRPr lang="en-US" sz="3200">
              <a:solidFill>
                <a:srgbClr val="002060"/>
              </a:solidFill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C970C3-DAB5-8405-5B8E-274ADAEB97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521" y="1913639"/>
            <a:ext cx="2728383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1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9B8D46-3D29-0B85-5E5D-5330BFCC7B19}"/>
              </a:ext>
            </a:extLst>
          </p:cNvPr>
          <p:cNvSpPr txBox="1"/>
          <p:nvPr/>
        </p:nvSpPr>
        <p:spPr>
          <a:xfrm>
            <a:off x="558800" y="1290320"/>
            <a:ext cx="10251440" cy="4204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FACE DETECTION 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  <a:endParaRPr lang="en-US">
              <a:solidFill>
                <a:srgbClr val="002060"/>
              </a:solidFill>
            </a:endParaRP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>
                <a:latin typeface="Calibri"/>
              </a:rPr>
              <a:t>To control </a:t>
            </a:r>
            <a:r>
              <a:rPr lang="en-IN" sz="1800" err="1">
                <a:latin typeface="Calibri"/>
              </a:rPr>
              <a:t>AILite's</a:t>
            </a:r>
            <a:r>
              <a:rPr lang="en-IN" sz="1800">
                <a:latin typeface="Calibri"/>
              </a:rPr>
              <a:t> actions based on face detection.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</a:t>
            </a:r>
            <a:r>
              <a:rPr lang="en-IN" sz="1800">
                <a:latin typeface="Calibri"/>
              </a:rPr>
              <a:t> Detects faces using a camera and triggers </a:t>
            </a:r>
            <a:r>
              <a:rPr lang="en-IN" sz="1800" err="1">
                <a:latin typeface="Calibri"/>
              </a:rPr>
              <a:t>AILite</a:t>
            </a:r>
            <a:r>
              <a:rPr lang="en-IN" sz="1800">
                <a:latin typeface="Calibri"/>
              </a:rPr>
              <a:t> to dance or spin based on the presence or absence of a face.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Personal Image Classifier:</a:t>
            </a:r>
            <a:r>
              <a:rPr lang="en-IN" sz="1800" b="1">
                <a:latin typeface="Calibri"/>
              </a:rPr>
              <a:t> </a:t>
            </a:r>
            <a:r>
              <a:rPr lang="en-IN" sz="1800">
                <a:latin typeface="Calibri"/>
              </a:rPr>
              <a:t>Detects faces in the camera feed.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Real-time Processing:</a:t>
            </a:r>
            <a:r>
              <a:rPr lang="en-US" sz="1800" b="1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>
                <a:latin typeface="Calibri"/>
              </a:rPr>
              <a:t>Continuously processes the camera feed to detect faces in real-time.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Bot Actions:</a:t>
            </a:r>
            <a:r>
              <a:rPr lang="en-US" sz="1800" b="1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Face Detected:</a:t>
            </a:r>
            <a:r>
              <a:rPr lang="en-IN" sz="1800">
                <a:latin typeface="Calibri"/>
              </a:rPr>
              <a:t> </a:t>
            </a:r>
            <a:r>
              <a:rPr lang="en-IN" sz="1800" err="1">
                <a:latin typeface="Calibri"/>
              </a:rPr>
              <a:t>AILite</a:t>
            </a:r>
            <a:r>
              <a:rPr lang="en-IN" sz="1800">
                <a:latin typeface="Calibri"/>
              </a:rPr>
              <a:t> dances. </a:t>
            </a:r>
            <a:r>
              <a:rPr lang="en-IN" sz="1800" b="1">
                <a:solidFill>
                  <a:srgbClr val="0070C0"/>
                </a:solidFill>
                <a:latin typeface="Calibri"/>
              </a:rPr>
              <a:t>No Face Detected:</a:t>
            </a:r>
            <a:r>
              <a:rPr lang="en-IN" sz="1800">
                <a:latin typeface="Calibri"/>
              </a:rPr>
              <a:t> </a:t>
            </a:r>
            <a:r>
              <a:rPr lang="en-IN" sz="1800" err="1">
                <a:latin typeface="Calibri"/>
              </a:rPr>
              <a:t>AILite</a:t>
            </a:r>
            <a:r>
              <a:rPr lang="en-IN" sz="1800">
                <a:latin typeface="Calibri"/>
              </a:rPr>
              <a:t> spins around</a:t>
            </a:r>
          </a:p>
        </p:txBody>
      </p:sp>
      <p:pic>
        <p:nvPicPr>
          <p:cNvPr id="8" name="Google Shape;292;g274b964e28d_1_33" descr="A group of people walking with signs&#10;&#10;Description automatically generated">
            <a:extLst>
              <a:ext uri="{FF2B5EF4-FFF2-40B4-BE49-F238E27FC236}">
                <a16:creationId xmlns:a16="http://schemas.microsoft.com/office/drawing/2014/main" id="{D0BDE5F2-D634-9869-4ED2-1153E021F83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9635" y="2664845"/>
            <a:ext cx="4268074" cy="273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1056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C952BD7-CD3B-9C8C-868C-947930CE8175}"/>
              </a:ext>
            </a:extLst>
          </p:cNvPr>
          <p:cNvSpPr txBox="1"/>
          <p:nvPr/>
        </p:nvSpPr>
        <p:spPr>
          <a:xfrm>
            <a:off x="213360" y="1178560"/>
            <a:ext cx="11328400" cy="4204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CHATBOT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>
              <a:solidFill>
                <a:srgbClr val="002060"/>
              </a:solidFill>
            </a:endParaRP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>
                <a:latin typeface="Calibri"/>
              </a:rPr>
              <a:t>To interact with users through yes/no questions and execute operations based on their responses.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</a:t>
            </a:r>
            <a:r>
              <a:rPr lang="en-IN" sz="1800">
                <a:latin typeface="Calibri"/>
              </a:rPr>
              <a:t> Asks yes/no questions and performs actions based on the user's answers.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Question Processing: </a:t>
            </a:r>
            <a:r>
              <a:rPr lang="en-IN" sz="1800">
                <a:latin typeface="Calibri"/>
              </a:rPr>
              <a:t>Asks and interprets yes/no questions.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Response Handling:</a:t>
            </a:r>
            <a:r>
              <a:rPr lang="en-IN" sz="1800" b="1">
                <a:latin typeface="Calibri"/>
              </a:rPr>
              <a:t> </a:t>
            </a:r>
            <a:r>
              <a:rPr lang="en-IN" sz="1800">
                <a:latin typeface="Calibri"/>
              </a:rPr>
              <a:t>Provides responses and performs operations based on user answers.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Real-time Processing:</a:t>
            </a:r>
            <a:r>
              <a:rPr lang="en-US" sz="1800" b="1">
                <a:latin typeface="Calibri"/>
                <a:cs typeface="Segoe U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>
                <a:latin typeface="Calibri"/>
              </a:rPr>
              <a:t>Continuously processes user inputs to determine and execute the appropriate operations.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Yes:</a:t>
            </a:r>
            <a:r>
              <a:rPr lang="en-IN" sz="1800">
                <a:latin typeface="Calibri"/>
              </a:rPr>
              <a:t> Executes a specific operation.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No:</a:t>
            </a:r>
            <a:r>
              <a:rPr lang="en-IN" sz="1800">
                <a:latin typeface="Calibri"/>
              </a:rPr>
              <a:t> Executes an alternative operation or provides feedback.</a:t>
            </a:r>
          </a:p>
        </p:txBody>
      </p:sp>
      <p:pic>
        <p:nvPicPr>
          <p:cNvPr id="8" name="Google Shape;300;g274b964e28d_1_42" descr="A cartoon of a robot on a cellphone&#10;&#10;Description automatically generated">
            <a:extLst>
              <a:ext uri="{FF2B5EF4-FFF2-40B4-BE49-F238E27FC236}">
                <a16:creationId xmlns:a16="http://schemas.microsoft.com/office/drawing/2014/main" id="{764DCB84-0E3F-7B4E-3110-F76349D9255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2815" y="2546985"/>
            <a:ext cx="2866599" cy="2473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208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86E22B1-AA5E-38B9-611B-5A13F5656D14}"/>
              </a:ext>
            </a:extLst>
          </p:cNvPr>
          <p:cNvSpPr txBox="1"/>
          <p:nvPr/>
        </p:nvSpPr>
        <p:spPr>
          <a:xfrm>
            <a:off x="223520" y="1158240"/>
            <a:ext cx="11196320" cy="4204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EMOTION RECOGNITION - L1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 sz="1800">
              <a:solidFill>
                <a:srgbClr val="002060"/>
              </a:solidFill>
            </a:endParaRPr>
          </a:p>
          <a:p>
            <a:pPr marL="387350" indent="-285750" algn="just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>
                <a:latin typeface="Calibri"/>
              </a:rPr>
              <a:t>To recognize user emotions and trigger corresponding bot actions.</a:t>
            </a:r>
            <a:r>
              <a:rPr lang="en-US" sz="1800">
                <a:latin typeface="Calibri"/>
              </a:rPr>
              <a:t>​</a:t>
            </a:r>
          </a:p>
          <a:p>
            <a:pPr marL="387350" indent="-285750" algn="just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>
                <a:latin typeface="Calibri"/>
              </a:rPr>
              <a:t>Detects happy or angry emotions and sends commands to a bot.</a:t>
            </a:r>
            <a:r>
              <a:rPr lang="en-US" sz="1800">
                <a:latin typeface="Calibri"/>
              </a:rPr>
              <a:t>​</a:t>
            </a:r>
          </a:p>
          <a:p>
            <a:pPr marL="101600" algn="just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 sz="1800" b="1"/>
          </a:p>
          <a:p>
            <a:pPr marL="412750" indent="-285750" algn="just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Emotion Recognition Technology:</a:t>
            </a:r>
            <a:r>
              <a:rPr lang="en-IN" sz="1800" b="1">
                <a:latin typeface="Calibri"/>
              </a:rPr>
              <a:t> </a:t>
            </a:r>
            <a:r>
              <a:rPr lang="en-IN" sz="1800">
                <a:latin typeface="Calibri"/>
              </a:rPr>
              <a:t>Utilizes image processing to detect facial expressions.</a:t>
            </a:r>
            <a:r>
              <a:rPr lang="en-US" sz="1800">
                <a:latin typeface="Calibri"/>
              </a:rPr>
              <a:t>​</a:t>
            </a:r>
          </a:p>
          <a:p>
            <a:pPr algn="just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Real-time Processing: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31800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Integrates with the device’s camera to continuously monitor and </a:t>
            </a:r>
            <a:r>
              <a:rPr lang="en-IN" sz="1800" err="1">
                <a:latin typeface="Calibri"/>
              </a:rPr>
              <a:t>analyze</a:t>
            </a:r>
            <a:r>
              <a:rPr lang="en-IN" sz="1800">
                <a:latin typeface="Calibri"/>
              </a:rPr>
              <a:t> the user's facial expressions in real-time.</a:t>
            </a:r>
            <a:r>
              <a:rPr lang="en-US" sz="1800">
                <a:latin typeface="Calibri"/>
              </a:rPr>
              <a:t>​</a:t>
            </a:r>
          </a:p>
          <a:p>
            <a:pPr algn="just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Bot Actions: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00050" indent="-285750" algn="just">
              <a:lnSpc>
                <a:spcPct val="150000"/>
              </a:lnSpc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Happy: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 </a:t>
            </a:r>
            <a:r>
              <a:rPr lang="en-IN" sz="1800">
                <a:latin typeface="Calibri"/>
              </a:rPr>
              <a:t>Initiates a dance sequence. </a:t>
            </a:r>
            <a:r>
              <a:rPr lang="en-IN" sz="1800" b="1">
                <a:solidFill>
                  <a:srgbClr val="0070C0"/>
                </a:solidFill>
                <a:latin typeface="Calibri"/>
              </a:rPr>
              <a:t>Angry:</a:t>
            </a:r>
            <a:r>
              <a:rPr lang="en-IN" sz="1800">
                <a:latin typeface="Calibri"/>
              </a:rPr>
              <a:t> Moves away from the user.</a:t>
            </a:r>
          </a:p>
        </p:txBody>
      </p:sp>
      <p:pic>
        <p:nvPicPr>
          <p:cNvPr id="8" name="Google Shape;309;g274b964e28d_1_0" descr="A person with a headset on her face&#10;&#10;Description automatically generated">
            <a:extLst>
              <a:ext uri="{FF2B5EF4-FFF2-40B4-BE49-F238E27FC236}">
                <a16:creationId xmlns:a16="http://schemas.microsoft.com/office/drawing/2014/main" id="{DEF38E1A-A72C-3D05-13E2-5ED8D85F929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4390" t="-6020" r="4390" b="6019"/>
          <a:stretch/>
        </p:blipFill>
        <p:spPr>
          <a:xfrm>
            <a:off x="9194895" y="1065615"/>
            <a:ext cx="2673595" cy="219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64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729E68-20AA-000B-7219-C2C43F304139}"/>
              </a:ext>
            </a:extLst>
          </p:cNvPr>
          <p:cNvSpPr txBox="1"/>
          <p:nvPr/>
        </p:nvSpPr>
        <p:spPr>
          <a:xfrm>
            <a:off x="3403600" y="2702560"/>
            <a:ext cx="509016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4400" b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PYTHON SETUP FOR AILITE </a:t>
            </a:r>
            <a:r>
              <a:rPr lang="en-US" sz="4400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​</a:t>
            </a:r>
            <a:endParaRPr lang="en-US" sz="44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0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350871E-4DFB-F458-C93F-70B15A76C68D}"/>
              </a:ext>
            </a:extLst>
          </p:cNvPr>
          <p:cNvSpPr txBox="1"/>
          <p:nvPr/>
        </p:nvSpPr>
        <p:spPr>
          <a:xfrm>
            <a:off x="701040" y="1493520"/>
            <a:ext cx="6024880" cy="31540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/>
                <a:cs typeface="Segoe UI"/>
              </a:rPr>
              <a:t>​</a:t>
            </a:r>
          </a:p>
          <a:p>
            <a:r>
              <a:rPr lang="en-IN" sz="2400" b="1">
                <a:solidFill>
                  <a:srgbClr val="002060"/>
                </a:solidFill>
                <a:latin typeface="Calibri"/>
                <a:cs typeface="Segoe UI"/>
              </a:rPr>
              <a:t>PREREQUISITES NEED TO BE INSTALLED :</a:t>
            </a:r>
            <a:r>
              <a:rPr lang="en-US" sz="24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endParaRPr lang="en-IN" sz="1800">
              <a:latin typeface="Calibri"/>
            </a:endParaRPr>
          </a:p>
          <a:p>
            <a:pPr marL="1200150" lvl="2" indent="-285750">
              <a:lnSpc>
                <a:spcPct val="200000"/>
              </a:lnSpc>
              <a:buFont typeface="Wingdings"/>
              <a:buChar char="ü"/>
            </a:pPr>
            <a:r>
              <a:rPr lang="en-IN" sz="1800">
                <a:latin typeface="Calibri"/>
              </a:rPr>
              <a:t>Visual Studio Code</a:t>
            </a:r>
            <a:r>
              <a:rPr lang="en-US" sz="1800">
                <a:latin typeface="Calibri"/>
              </a:rPr>
              <a:t>​</a:t>
            </a:r>
            <a:endParaRPr lang="en-US"/>
          </a:p>
          <a:p>
            <a:pPr marL="1200150" lvl="2" indent="-285750">
              <a:lnSpc>
                <a:spcPct val="200000"/>
              </a:lnSpc>
              <a:buFont typeface="Wingdings"/>
              <a:buChar char="ü"/>
            </a:pPr>
            <a:r>
              <a:rPr lang="en-IN" sz="1800">
                <a:latin typeface="Calibri"/>
                <a:cs typeface="Segoe UI"/>
              </a:rPr>
              <a:t>Python (Preferable Version : 3.11.10)</a:t>
            </a:r>
            <a:r>
              <a:rPr lang="en-US" sz="1800">
                <a:latin typeface="Calibri"/>
                <a:cs typeface="Segoe UI"/>
              </a:rPr>
              <a:t>​</a:t>
            </a:r>
          </a:p>
          <a:p>
            <a:pPr marL="1200150" lvl="2" indent="-285750">
              <a:lnSpc>
                <a:spcPct val="200000"/>
              </a:lnSpc>
              <a:buFont typeface="Wingdings"/>
              <a:buChar char="ü"/>
            </a:pPr>
            <a:r>
              <a:rPr lang="en-IN" sz="1800">
                <a:latin typeface="Calibri"/>
                <a:cs typeface="Segoe UI"/>
              </a:rPr>
              <a:t>Install Python interpreter inside the VS code</a:t>
            </a:r>
            <a:r>
              <a:rPr lang="en-US" sz="1800">
                <a:latin typeface="Calibri"/>
                <a:cs typeface="Segoe UI"/>
              </a:rPr>
              <a:t>​</a:t>
            </a:r>
          </a:p>
          <a:p>
            <a:pPr marL="1200150" lvl="2" indent="-285750">
              <a:lnSpc>
                <a:spcPct val="200000"/>
              </a:lnSpc>
              <a:buFont typeface="Wingdings"/>
              <a:buChar char="ü"/>
            </a:pPr>
            <a:r>
              <a:rPr lang="en-IN" sz="1800" err="1">
                <a:latin typeface="Calibri"/>
                <a:cs typeface="Segoe UI"/>
              </a:rPr>
              <a:t>Miniconda</a:t>
            </a:r>
            <a:r>
              <a:rPr lang="en-US" sz="1800">
                <a:latin typeface="Calibri"/>
                <a:cs typeface="Segoe UI"/>
              </a:rPr>
              <a:t>​</a:t>
            </a:r>
          </a:p>
        </p:txBody>
      </p:sp>
      <p:pic>
        <p:nvPicPr>
          <p:cNvPr id="7" name="Picture 6" descr="A logo with a yellow and blue snake&#10;&#10;Description automatically generated">
            <a:extLst>
              <a:ext uri="{FF2B5EF4-FFF2-40B4-BE49-F238E27FC236}">
                <a16:creationId xmlns:a16="http://schemas.microsoft.com/office/drawing/2014/main" id="{60CB8D3D-2B19-78AD-F0C6-3A4ECEE93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007" y="3178907"/>
            <a:ext cx="3070225" cy="1830705"/>
          </a:xfrm>
          <a:prstGeom prst="rect">
            <a:avLst/>
          </a:prstGeom>
        </p:spPr>
      </p:pic>
      <p:pic>
        <p:nvPicPr>
          <p:cNvPr id="8" name="Picture 7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934AA84B-FF75-7377-4555-F826563D16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55" t="9184" r="2222" b="5102"/>
          <a:stretch/>
        </p:blipFill>
        <p:spPr>
          <a:xfrm>
            <a:off x="7447280" y="2130494"/>
            <a:ext cx="4399289" cy="8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88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A055511-5E89-AD28-95B9-8307325CF221}"/>
              </a:ext>
            </a:extLst>
          </p:cNvPr>
          <p:cNvSpPr txBox="1"/>
          <p:nvPr/>
        </p:nvSpPr>
        <p:spPr>
          <a:xfrm>
            <a:off x="309659" y="1198880"/>
            <a:ext cx="11562080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2400" b="1">
                <a:solidFill>
                  <a:srgbClr val="002060"/>
                </a:solidFill>
                <a:latin typeface="Calibri"/>
                <a:cs typeface="Segoe UI"/>
              </a:rPr>
              <a:t>CREATING MINICONDA ENVIRONMENT &amp; REQUIREMENTS INSTALLATION:</a:t>
            </a:r>
            <a:r>
              <a:rPr lang="en-US" sz="24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endParaRPr lang="en-US" sz="2400" b="1">
              <a:solidFill>
                <a:srgbClr val="002060"/>
              </a:solidFill>
              <a:latin typeface="Calibri"/>
              <a:cs typeface="Segoe UI"/>
            </a:endParaRPr>
          </a:p>
          <a:p>
            <a:r>
              <a:rPr lang="en-US" sz="1800">
                <a:latin typeface="Calibri"/>
                <a:cs typeface="Segoe UI"/>
              </a:rPr>
              <a:t>​</a:t>
            </a:r>
            <a:r>
              <a:rPr lang="en-US" sz="1800" b="1">
                <a:solidFill>
                  <a:srgbClr val="002060"/>
                </a:solidFill>
                <a:latin typeface="Calibri"/>
              </a:rPr>
              <a:t>Steps to Set Up and Run the Python Program:</a:t>
            </a:r>
          </a:p>
          <a:p>
            <a:endParaRPr lang="en-US" sz="1800" b="1">
              <a:solidFill>
                <a:srgbClr val="002060"/>
              </a:solidFill>
              <a:latin typeface="Calibri"/>
            </a:endParaRPr>
          </a:p>
          <a:p>
            <a:pPr marL="285750" indent="-285750">
              <a:buChar char="•"/>
            </a:pPr>
            <a:r>
              <a:rPr lang="en-US" sz="1800" b="1">
                <a:solidFill>
                  <a:schemeClr val="tx1"/>
                </a:solidFill>
                <a:latin typeface="Calibri"/>
              </a:rPr>
              <a:t>Create a Conda Environment:</a:t>
            </a:r>
            <a:endParaRPr lang="en-IN" sz="1800" b="1">
              <a:solidFill>
                <a:schemeClr val="tx1"/>
              </a:solidFill>
              <a:latin typeface="Calibri"/>
            </a:endParaRPr>
          </a:p>
          <a:p>
            <a:r>
              <a:rPr lang="en-US" sz="1800">
                <a:latin typeface="Calibri"/>
              </a:rPr>
              <a:t>   Open </a:t>
            </a:r>
            <a:r>
              <a:rPr lang="en-US" sz="1800" err="1">
                <a:latin typeface="Calibri"/>
              </a:rPr>
              <a:t>Miniconda</a:t>
            </a:r>
            <a:r>
              <a:rPr lang="en-US" sz="1800">
                <a:latin typeface="Calibri"/>
              </a:rPr>
              <a:t> and create an environment with Python 3.11 in the desired file path:</a:t>
            </a:r>
          </a:p>
          <a:p>
            <a:r>
              <a:rPr lang="en-US" sz="1800">
                <a:latin typeface="Calibri"/>
              </a:rPr>
              <a:t>     </a:t>
            </a:r>
            <a:r>
              <a:rPr lang="en-US" sz="1800" b="1" err="1">
                <a:solidFill>
                  <a:srgbClr val="00B0F0"/>
                </a:solidFill>
                <a:latin typeface="Calibri"/>
              </a:rPr>
              <a:t>conda</a:t>
            </a:r>
            <a:r>
              <a:rPr lang="en-US" sz="1800" b="1">
                <a:solidFill>
                  <a:srgbClr val="00B0F0"/>
                </a:solidFill>
                <a:latin typeface="Calibri"/>
              </a:rPr>
              <a:t> create -n &lt;environment-name&gt; python=3.11 -y</a:t>
            </a:r>
          </a:p>
          <a:p>
            <a:pPr marL="285750" indent="-285750">
              <a:buChar char="•"/>
            </a:pPr>
            <a:r>
              <a:rPr lang="en-US" sz="1800" b="1">
                <a:latin typeface="Calibri"/>
              </a:rPr>
              <a:t>Activate the Environment:</a:t>
            </a:r>
            <a:endParaRPr lang="en-IN" sz="1800" b="1">
              <a:latin typeface="Calibri"/>
            </a:endParaRPr>
          </a:p>
          <a:p>
            <a:r>
              <a:rPr lang="en-US" sz="1800">
                <a:latin typeface="Calibri"/>
              </a:rPr>
              <a:t>   Activate the newly created environment:</a:t>
            </a:r>
          </a:p>
          <a:p>
            <a:r>
              <a:rPr lang="en-US" sz="1800" b="1">
                <a:latin typeface="Calibri"/>
              </a:rPr>
              <a:t>     </a:t>
            </a:r>
            <a:r>
              <a:rPr lang="en-US" sz="1800" b="1" err="1">
                <a:solidFill>
                  <a:srgbClr val="00B0F0"/>
                </a:solidFill>
                <a:latin typeface="Calibri"/>
              </a:rPr>
              <a:t>conda</a:t>
            </a:r>
            <a:r>
              <a:rPr lang="en-US" sz="1800" b="1">
                <a:solidFill>
                  <a:srgbClr val="00B0F0"/>
                </a:solidFill>
                <a:latin typeface="Calibri"/>
              </a:rPr>
              <a:t> activate &lt;environment-name&gt;</a:t>
            </a:r>
          </a:p>
          <a:p>
            <a:pPr marL="285750" indent="-285750">
              <a:buChar char="•"/>
            </a:pPr>
            <a:r>
              <a:rPr lang="en-US" sz="1800" b="1">
                <a:latin typeface="Calibri"/>
              </a:rPr>
              <a:t>Install Required Packages:</a:t>
            </a:r>
            <a:endParaRPr lang="en-IN" sz="1800">
              <a:latin typeface="Calibri"/>
            </a:endParaRPr>
          </a:p>
          <a:p>
            <a:r>
              <a:rPr lang="en-US" sz="1800">
                <a:latin typeface="Calibri"/>
              </a:rPr>
              <a:t>   Install all necessary Python packages from the requirements file:</a:t>
            </a:r>
          </a:p>
          <a:p>
            <a:r>
              <a:rPr lang="en-US" sz="1800">
                <a:latin typeface="Calibri"/>
              </a:rPr>
              <a:t>     </a:t>
            </a:r>
            <a:r>
              <a:rPr lang="en-US" sz="1800" b="1">
                <a:solidFill>
                  <a:srgbClr val="00B0F0"/>
                </a:solidFill>
                <a:latin typeface="Calibri"/>
              </a:rPr>
              <a:t>pip install -r requirements.txt</a:t>
            </a:r>
          </a:p>
          <a:p>
            <a:pPr marL="285750" indent="-285750">
              <a:buChar char="•"/>
            </a:pPr>
            <a:r>
              <a:rPr lang="en-US" sz="1800" b="1">
                <a:latin typeface="Calibri"/>
              </a:rPr>
              <a:t>Run the Program:</a:t>
            </a:r>
            <a:endParaRPr lang="en-US" sz="1800">
              <a:latin typeface="Calibri"/>
            </a:endParaRPr>
          </a:p>
          <a:p>
            <a:r>
              <a:rPr lang="en-US" sz="1800">
                <a:latin typeface="Calibri"/>
              </a:rPr>
              <a:t>   Execute the Python script:</a:t>
            </a:r>
          </a:p>
          <a:p>
            <a:r>
              <a:rPr lang="en-US" sz="1800">
                <a:latin typeface="Calibri"/>
              </a:rPr>
              <a:t>     </a:t>
            </a:r>
            <a:r>
              <a:rPr lang="en-US" sz="1800" b="1">
                <a:solidFill>
                  <a:srgbClr val="00B0F0"/>
                </a:solidFill>
                <a:latin typeface="Calibri"/>
              </a:rPr>
              <a:t>python &lt;file_name.py&gt;</a:t>
            </a:r>
          </a:p>
          <a:p>
            <a:endParaRPr lang="en-US" sz="1800">
              <a:latin typeface="Calibr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17437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3AB6486-6CC4-CC8B-871B-E31DB7B9D95A}"/>
              </a:ext>
            </a:extLst>
          </p:cNvPr>
          <p:cNvSpPr txBox="1"/>
          <p:nvPr/>
        </p:nvSpPr>
        <p:spPr>
          <a:xfrm>
            <a:off x="3575879" y="2140226"/>
            <a:ext cx="59568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4400" b="1">
                <a:solidFill>
                  <a:srgbClr val="002060"/>
                </a:solidFill>
                <a:latin typeface="Calibri"/>
              </a:rPr>
              <a:t>PYTHON PROJECTS</a:t>
            </a:r>
            <a:r>
              <a:rPr lang="en-US" sz="4400">
                <a:solidFill>
                  <a:srgbClr val="002060"/>
                </a:solidFill>
                <a:latin typeface="Calibri"/>
                <a:cs typeface="Calibri"/>
              </a:rPr>
              <a:t>​</a:t>
            </a:r>
            <a:endParaRPr lang="en-US" sz="4400">
              <a:solidFill>
                <a:srgbClr val="002060"/>
              </a:solidFill>
            </a:endParaRPr>
          </a:p>
        </p:txBody>
      </p:sp>
      <p:pic>
        <p:nvPicPr>
          <p:cNvPr id="11" name="Picture 10" descr="A logo with a yellow and blue snake&#10;&#10;Description automatically generated">
            <a:extLst>
              <a:ext uri="{FF2B5EF4-FFF2-40B4-BE49-F238E27FC236}">
                <a16:creationId xmlns:a16="http://schemas.microsoft.com/office/drawing/2014/main" id="{BA0FECFB-F00E-F2F3-ACBB-DD514EBE4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050" y="2902820"/>
            <a:ext cx="3324224" cy="198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6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5B3D961-162B-AD1D-E798-E7FC22294FCD}"/>
              </a:ext>
            </a:extLst>
          </p:cNvPr>
          <p:cNvSpPr txBox="1"/>
          <p:nvPr/>
        </p:nvSpPr>
        <p:spPr>
          <a:xfrm>
            <a:off x="196575" y="1245703"/>
            <a:ext cx="11500676" cy="46198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OBJECT DETECTION: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>
              <a:solidFill>
                <a:srgbClr val="002060"/>
              </a:solidFill>
            </a:endParaRP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>
                <a:latin typeface="Calibri"/>
              </a:rPr>
              <a:t>Detect and recognize traffic signs using YOLO (You Only Look Once) object detection.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>
                <a:latin typeface="Calibri"/>
              </a:rPr>
              <a:t>Control the bot based on the detected traffic sign.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Movement Capabilities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>
                <a:solidFill>
                  <a:srgbClr val="002060"/>
                </a:solidFill>
                <a:latin typeface="Calibri"/>
              </a:rPr>
              <a:t>The bot can move forward, backward, left, and right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Key Components:</a:t>
            </a:r>
            <a:r>
              <a:rPr lang="en-US" sz="1800" b="1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146050">
              <a:lnSpc>
                <a:spcPct val="150000"/>
              </a:lnSpc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   YOLO Object Detection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</a:t>
            </a:r>
            <a:r>
              <a:rPr lang="en-US" sz="1800">
                <a:solidFill>
                  <a:srgbClr val="0070C0"/>
                </a:solidFill>
                <a:latin typeface="Calibri"/>
              </a:rPr>
              <a:t>​</a:t>
            </a:r>
          </a:p>
          <a:p>
            <a:pPr marL="889000" lvl="1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Real-time detection of traffic signs.</a:t>
            </a:r>
            <a:r>
              <a:rPr lang="en-US" sz="1800">
                <a:latin typeface="Calibri"/>
              </a:rPr>
              <a:t>​</a:t>
            </a:r>
          </a:p>
          <a:p>
            <a:pPr marL="889000" lvl="1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Accurate and fast recognition using YOLO algorithm.</a:t>
            </a:r>
            <a:endParaRPr lang="en-US"/>
          </a:p>
          <a:p>
            <a:pPr marL="603250" lvl="1"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Bot Actions</a:t>
            </a:r>
            <a:r>
              <a:rPr lang="en-IN" sz="1800">
                <a:solidFill>
                  <a:srgbClr val="002060"/>
                </a:solidFill>
                <a:latin typeface="Calibri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  <a:endParaRPr lang="en-US"/>
          </a:p>
          <a:p>
            <a:pPr marL="889000" lvl="1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Executes specific movements in response to recognized traffic signs.</a:t>
            </a:r>
            <a:r>
              <a:rPr lang="en-US" sz="1800">
                <a:latin typeface="Calibri"/>
              </a:rPr>
              <a:t>​</a:t>
            </a:r>
          </a:p>
          <a:p>
            <a:pPr marL="889000" lvl="1" indent="-285750" algn="just">
              <a:lnSpc>
                <a:spcPct val="150000"/>
              </a:lnSpc>
              <a:buChar char="•"/>
            </a:pPr>
            <a:r>
              <a:rPr lang="en-IN" sz="1800">
                <a:latin typeface="Calibri"/>
              </a:rPr>
              <a:t>Example actions: Forward ,Backward, Left, Right</a:t>
            </a:r>
          </a:p>
        </p:txBody>
      </p:sp>
      <p:pic>
        <p:nvPicPr>
          <p:cNvPr id="8" name="Google Shape;345;g2e4e40d6d74_0_87" descr="A person and person crossing a street&#10;&#10;Description automatically generated">
            <a:extLst>
              <a:ext uri="{FF2B5EF4-FFF2-40B4-BE49-F238E27FC236}">
                <a16:creationId xmlns:a16="http://schemas.microsoft.com/office/drawing/2014/main" id="{A961D848-7388-18F4-D4E4-00331549DB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5379" y="2470690"/>
            <a:ext cx="3554236" cy="3014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8349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A93A596-9367-EB3B-C921-9829D6FF702F}"/>
              </a:ext>
            </a:extLst>
          </p:cNvPr>
          <p:cNvSpPr txBox="1"/>
          <p:nvPr/>
        </p:nvSpPr>
        <p:spPr>
          <a:xfrm>
            <a:off x="-2209" y="947532"/>
            <a:ext cx="12196415" cy="5035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002060"/>
                </a:solidFill>
                <a:latin typeface="Calibri"/>
                <a:cs typeface="Segoe UI"/>
              </a:rPr>
              <a:t>TEXT RECOGNITION:</a:t>
            </a:r>
            <a:r>
              <a:rPr lang="en-US" sz="1800" dirty="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 dirty="0">
              <a:solidFill>
                <a:srgbClr val="002060"/>
              </a:solidFill>
            </a:endParaRPr>
          </a:p>
          <a:p>
            <a:pPr marL="431800" indent="-285750">
              <a:lnSpc>
                <a:spcPct val="150000"/>
              </a:lnSpc>
              <a:buFont typeface="Arial"/>
              <a:buChar char="•"/>
            </a:pPr>
            <a:r>
              <a:rPr lang="en-IN" sz="1800" b="1" dirty="0">
                <a:solidFill>
                  <a:srgbClr val="0070C0"/>
                </a:solidFill>
                <a:latin typeface="Calibri"/>
              </a:rPr>
              <a:t>Goal</a:t>
            </a:r>
            <a:r>
              <a:rPr lang="en-IN" sz="1800" dirty="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 dirty="0">
                <a:latin typeface="Calibri"/>
              </a:rPr>
              <a:t>Utilize EASYOCR (Optical Character Recognition) to detect text from a webcam feed and control a robotic bot accordingly.</a:t>
            </a:r>
            <a:r>
              <a:rPr lang="en-US" sz="1800" dirty="0">
                <a:latin typeface="Calibri"/>
              </a:rPr>
              <a:t>​</a:t>
            </a:r>
          </a:p>
          <a:p>
            <a:pPr marL="431800" indent="-285750">
              <a:lnSpc>
                <a:spcPct val="150000"/>
              </a:lnSpc>
              <a:buFont typeface="Arial"/>
              <a:buChar char="•"/>
            </a:pPr>
            <a:r>
              <a:rPr lang="en-IN" sz="1800" b="1" dirty="0">
                <a:solidFill>
                  <a:srgbClr val="0070C0"/>
                </a:solidFill>
                <a:latin typeface="Calibri"/>
              </a:rPr>
              <a:t>Functionality</a:t>
            </a:r>
            <a:r>
              <a:rPr lang="en-IN" sz="1800" dirty="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 dirty="0">
                <a:latin typeface="Calibri"/>
              </a:rPr>
              <a:t>Recognizes commands such as "GO", "LEFT", "RIGHT", and "STOP", then sends corresponding signals to a specified IP address to control the bot.</a:t>
            </a:r>
            <a:r>
              <a:rPr lang="en-US" sz="1800" dirty="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Key Components: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OCR Technology</a:t>
            </a:r>
            <a:r>
              <a:rPr lang="en-IN" sz="1800">
                <a:solidFill>
                  <a:srgbClr val="002060"/>
                </a:solidFill>
                <a:latin typeface="Calibri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  <a:endParaRPr lang="en-US"/>
          </a:p>
          <a:p>
            <a:pPr marL="889000" lvl="1" indent="-285750">
              <a:lnSpc>
                <a:spcPct val="150000"/>
              </a:lnSpc>
              <a:buFont typeface="Wingdings"/>
              <a:buChar char="Ø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Easy OCR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</a:t>
            </a:r>
            <a:r>
              <a:rPr lang="en-IN" sz="1800">
                <a:latin typeface="Calibri"/>
              </a:rPr>
              <a:t> Used for accurate and efficient text recognition from the webcam feed.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Real-time Processing</a:t>
            </a:r>
            <a:r>
              <a:rPr lang="en-IN" sz="1800">
                <a:solidFill>
                  <a:srgbClr val="002060"/>
                </a:solidFill>
                <a:latin typeface="Calibri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914400" lvl="1" indent="-311150">
              <a:lnSpc>
                <a:spcPct val="150000"/>
              </a:lnSpc>
              <a:buFont typeface="Wingdings"/>
              <a:buChar char="Ø"/>
            </a:pPr>
            <a:r>
              <a:rPr lang="en-IN" sz="1800">
                <a:latin typeface="Calibri"/>
              </a:rPr>
              <a:t>Integrates with the webcam to provide continuous text detection .</a:t>
            </a:r>
            <a:r>
              <a:rPr lang="en-US" sz="1800">
                <a:latin typeface="Calibri"/>
              </a:rPr>
              <a:t>​</a:t>
            </a: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2060"/>
                </a:solidFill>
                <a:latin typeface="Calibri"/>
              </a:rPr>
              <a:t>Bot Actions</a:t>
            </a:r>
            <a:r>
              <a:rPr lang="en-IN" sz="1800">
                <a:solidFill>
                  <a:srgbClr val="002060"/>
                </a:solidFill>
                <a:latin typeface="Calibri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914400" lvl="1" indent="-311150">
              <a:lnSpc>
                <a:spcPct val="150000"/>
              </a:lnSpc>
              <a:buFont typeface="Wingdings"/>
              <a:buChar char="Ø"/>
            </a:pPr>
            <a:r>
              <a:rPr lang="en-IN" sz="1800">
                <a:latin typeface="Calibri"/>
              </a:rPr>
              <a:t>Executes specific movements in response to recognized Letter.</a:t>
            </a:r>
            <a:r>
              <a:rPr lang="en-US" sz="1800">
                <a:latin typeface="Calibri"/>
              </a:rPr>
              <a:t>​</a:t>
            </a:r>
          </a:p>
        </p:txBody>
      </p:sp>
      <p:pic>
        <p:nvPicPr>
          <p:cNvPr id="10" name="Google Shape;353;g2e4e40d6d74_0_138" descr="A close-up of a sign&#10;&#10;Description automatically generated">
            <a:extLst>
              <a:ext uri="{FF2B5EF4-FFF2-40B4-BE49-F238E27FC236}">
                <a16:creationId xmlns:a16="http://schemas.microsoft.com/office/drawing/2014/main" id="{9FDB74AE-E1B3-03F5-13A6-137A0E67465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5717" y="4342705"/>
            <a:ext cx="4783963" cy="1842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619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BE610B-FB4E-941F-4E94-3E99C53AEF4E}"/>
              </a:ext>
            </a:extLst>
          </p:cNvPr>
          <p:cNvSpPr txBox="1"/>
          <p:nvPr/>
        </p:nvSpPr>
        <p:spPr>
          <a:xfrm>
            <a:off x="75096" y="1146313"/>
            <a:ext cx="12041806" cy="50353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002060"/>
                </a:solidFill>
                <a:latin typeface="Calibri"/>
                <a:cs typeface="Segoe UI"/>
              </a:rPr>
              <a:t>HAND GESTURE RECOGNITION:</a:t>
            </a:r>
            <a:r>
              <a:rPr lang="en-US" sz="1800" dirty="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 dirty="0">
              <a:solidFill>
                <a:srgbClr val="002060"/>
              </a:solidFill>
            </a:endParaRP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 dirty="0">
                <a:solidFill>
                  <a:srgbClr val="0070C0"/>
                </a:solidFill>
                <a:latin typeface="Calibri"/>
              </a:rPr>
              <a:t>Goal</a:t>
            </a:r>
            <a:r>
              <a:rPr lang="en-IN" sz="1800" dirty="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 dirty="0">
                <a:latin typeface="Calibri"/>
              </a:rPr>
              <a:t>Perform hand gesture recognition using Media pipe and control a robotic bot accordingly.</a:t>
            </a:r>
            <a:r>
              <a:rPr lang="en-US" sz="1800" dirty="0">
                <a:latin typeface="Calibr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 dirty="0">
                <a:solidFill>
                  <a:srgbClr val="0070C0"/>
                </a:solidFill>
                <a:latin typeface="Calibri"/>
              </a:rPr>
              <a:t>Functionality</a:t>
            </a:r>
            <a:r>
              <a:rPr lang="en-IN" sz="1800" dirty="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 dirty="0">
                <a:latin typeface="Calibri"/>
              </a:rPr>
              <a:t>Detects various hand gestures in real-time and sends corresponding commands to a specified host.</a:t>
            </a:r>
            <a:r>
              <a:rPr lang="en-US" sz="1800" dirty="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002060"/>
                </a:solidFill>
                <a:latin typeface="Calibri"/>
                <a:cs typeface="Segoe UI"/>
              </a:rPr>
              <a:t>Key Components:</a:t>
            </a:r>
            <a:r>
              <a:rPr lang="en-US" sz="1800" dirty="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 b="1" dirty="0">
                <a:solidFill>
                  <a:srgbClr val="002060"/>
                </a:solidFill>
                <a:latin typeface="Calibri"/>
              </a:rPr>
              <a:t>Media pipe Library</a:t>
            </a:r>
            <a:r>
              <a:rPr lang="en-IN" sz="1800" dirty="0">
                <a:solidFill>
                  <a:srgbClr val="002060"/>
                </a:solidFill>
                <a:latin typeface="Calibri"/>
              </a:rPr>
              <a:t>:</a:t>
            </a:r>
            <a:r>
              <a:rPr lang="en-US" sz="1800" dirty="0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914400" lvl="1" indent="-311150">
              <a:lnSpc>
                <a:spcPct val="150000"/>
              </a:lnSpc>
              <a:buFont typeface="Wingdings"/>
              <a:buChar char="Ø"/>
            </a:pPr>
            <a:r>
              <a:rPr lang="en-IN" sz="1800" dirty="0">
                <a:latin typeface="Calibri"/>
              </a:rPr>
              <a:t>Utilizes advanced machine learning models for accurate hand gesture detection.</a:t>
            </a:r>
            <a:r>
              <a:rPr lang="en-US" sz="1800" dirty="0">
                <a:latin typeface="Calibri"/>
              </a:rPr>
              <a:t>​</a:t>
            </a: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 b="1" dirty="0">
                <a:solidFill>
                  <a:srgbClr val="002060"/>
                </a:solidFill>
                <a:latin typeface="Calibri"/>
              </a:rPr>
              <a:t>Real-time Processing</a:t>
            </a:r>
            <a:r>
              <a:rPr lang="en-IN" sz="1800" dirty="0">
                <a:solidFill>
                  <a:srgbClr val="002060"/>
                </a:solidFill>
                <a:latin typeface="Calibri"/>
              </a:rPr>
              <a:t>:</a:t>
            </a:r>
            <a:r>
              <a:rPr lang="en-US" sz="1800" dirty="0">
                <a:solidFill>
                  <a:srgbClr val="002060"/>
                </a:solidFill>
                <a:latin typeface="Calibri"/>
              </a:rPr>
              <a:t>​</a:t>
            </a:r>
          </a:p>
          <a:p>
            <a:pPr marL="914400" lvl="1" indent="-311150">
              <a:lnSpc>
                <a:spcPct val="150000"/>
              </a:lnSpc>
              <a:buFont typeface="Wingdings"/>
              <a:buChar char="Ø"/>
            </a:pPr>
            <a:r>
              <a:rPr lang="en-IN" sz="1800" dirty="0">
                <a:latin typeface="Calibri"/>
              </a:rPr>
              <a:t>Integrates with a webcam to capture and </a:t>
            </a:r>
            <a:r>
              <a:rPr lang="en-IN" sz="1800" dirty="0" err="1">
                <a:latin typeface="Calibri"/>
              </a:rPr>
              <a:t>analyze</a:t>
            </a:r>
            <a:r>
              <a:rPr lang="en-IN" sz="1800" dirty="0">
                <a:latin typeface="Calibri"/>
              </a:rPr>
              <a:t> hand gestures continuously.</a:t>
            </a:r>
            <a:r>
              <a:rPr lang="en-US" sz="1800" dirty="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 dirty="0">
                <a:solidFill>
                  <a:srgbClr val="002060"/>
                </a:solidFill>
                <a:latin typeface="Calibri"/>
                <a:cs typeface="Segoe UI"/>
              </a:rPr>
              <a:t>   Bot Actions Based on Gestures:</a:t>
            </a:r>
            <a:r>
              <a:rPr lang="en-US" sz="1800" dirty="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 dirty="0">
                <a:latin typeface="Calibri"/>
              </a:rPr>
              <a:t>Recognizes predefined hand gestures.</a:t>
            </a:r>
            <a:r>
              <a:rPr lang="en-US" sz="1800" dirty="0">
                <a:latin typeface="Calibri"/>
              </a:rPr>
              <a:t>​</a:t>
            </a:r>
          </a:p>
          <a:p>
            <a:pPr marL="146050">
              <a:lnSpc>
                <a:spcPct val="150000"/>
              </a:lnSpc>
            </a:pPr>
            <a:r>
              <a:rPr lang="en-IN" sz="1800" b="1" dirty="0">
                <a:solidFill>
                  <a:srgbClr val="0070C0"/>
                </a:solidFill>
                <a:latin typeface="Calibri"/>
              </a:rPr>
              <a:t>Software Requirements</a:t>
            </a:r>
            <a:r>
              <a:rPr lang="en-IN" sz="1800" dirty="0">
                <a:solidFill>
                  <a:srgbClr val="0070C0"/>
                </a:solidFill>
                <a:latin typeface="Calibri"/>
              </a:rPr>
              <a:t>:</a:t>
            </a:r>
            <a:r>
              <a:rPr lang="en-IN" sz="1800" dirty="0">
                <a:solidFill>
                  <a:schemeClr val="dk1"/>
                </a:solidFill>
                <a:latin typeface="Calibri"/>
              </a:rPr>
              <a:t> Media pipe, OpenCV</a:t>
            </a:r>
            <a:endParaRPr lang="en-US" sz="1800" dirty="0">
              <a:solidFill>
                <a:schemeClr val="dk1"/>
              </a:solidFill>
              <a:latin typeface="Calibri"/>
            </a:endParaRPr>
          </a:p>
          <a:p>
            <a:pPr marL="285750" indent="-285750">
              <a:lnSpc>
                <a:spcPct val="150000"/>
              </a:lnSpc>
              <a:buChar char="•"/>
            </a:pPr>
            <a:endParaRPr lang="en-IN" sz="1800">
              <a:latin typeface="Calibri"/>
              <a:cs typeface="Segoe UI"/>
            </a:endParaRPr>
          </a:p>
        </p:txBody>
      </p:sp>
      <p:pic>
        <p:nvPicPr>
          <p:cNvPr id="8" name="Google Shape;361;g27373d81312_0_27" descr="A close-up of a hand&#10;&#10;Description automatically generated">
            <a:extLst>
              <a:ext uri="{FF2B5EF4-FFF2-40B4-BE49-F238E27FC236}">
                <a16:creationId xmlns:a16="http://schemas.microsoft.com/office/drawing/2014/main" id="{50A35C68-908B-7C63-073F-2B9343D09C1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905" y="4569256"/>
            <a:ext cx="5581790" cy="16203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05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/>
        </p:nvSpPr>
        <p:spPr>
          <a:xfrm>
            <a:off x="2894521" y="2267186"/>
            <a:ext cx="550801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191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lang="en-US" sz="2400" i="0" u="none" strike="noStrike" cap="none">
              <a:solidFill>
                <a:srgbClr val="0070C0"/>
              </a:solidFill>
              <a:latin typeface="Calibri"/>
              <a:ea typeface="Arial"/>
              <a:cs typeface="Arial"/>
            </a:endParaRPr>
          </a:p>
          <a:p>
            <a:pPr marL="4191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What’s in the Box</a:t>
            </a:r>
            <a:endParaRPr sz="2400" i="0" u="none" strike="noStrike" cap="none">
              <a:solidFill>
                <a:srgbClr val="0070C0"/>
              </a:solidFill>
              <a:latin typeface="Calibri"/>
              <a:ea typeface="Arial"/>
              <a:cs typeface="Arial"/>
            </a:endParaRPr>
          </a:p>
          <a:p>
            <a:pPr marL="4191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AI-Lite</a:t>
            </a:r>
            <a:r>
              <a:rPr lang="en-IN" sz="240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Construction</a:t>
            </a:r>
            <a:endParaRPr sz="2400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AI-Lite Connection and Testing</a:t>
            </a: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Do's &amp; Don'ts for Using AI-Lite Bot</a:t>
            </a: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MIT App Inventor Connection</a:t>
            </a: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MIT App Inventor Projects</a:t>
            </a:r>
            <a:r>
              <a:rPr lang="en-US" sz="240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 </a:t>
            </a:r>
            <a:endParaRPr lang="en-IN" sz="2400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Python </a:t>
            </a:r>
            <a:r>
              <a:rPr lang="en-IN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Setup for AI-Lite</a:t>
            </a:r>
            <a:endParaRPr lang="en-IN" sz="2400">
              <a:solidFill>
                <a:srgbClr val="0070C0"/>
              </a:solidFill>
              <a:latin typeface="Calibri"/>
              <a:ea typeface="Calibri"/>
              <a:cs typeface="Calibri"/>
            </a:endParaRPr>
          </a:p>
          <a:p>
            <a:pPr marL="419100" indent="-342900" algn="just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0070C0"/>
                </a:solidFill>
                <a:latin typeface="Calibri"/>
                <a:ea typeface="Calibri"/>
                <a:cs typeface="Calibri"/>
              </a:rPr>
              <a:t>Python Projects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0C6982-BA24-7620-55F6-D739E4B0D35B}"/>
              </a:ext>
            </a:extLst>
          </p:cNvPr>
          <p:cNvSpPr/>
          <p:nvPr/>
        </p:nvSpPr>
        <p:spPr>
          <a:xfrm>
            <a:off x="0" y="0"/>
            <a:ext cx="12191999" cy="9453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/>
            </a:endParaRPr>
          </a:p>
        </p:txBody>
      </p:sp>
      <p:pic>
        <p:nvPicPr>
          <p:cNvPr id="3" name="Picture 2" descr="A logo with colorful letters&#10;&#10;Description automatically generated">
            <a:extLst>
              <a:ext uri="{FF2B5EF4-FFF2-40B4-BE49-F238E27FC236}">
                <a16:creationId xmlns:a16="http://schemas.microsoft.com/office/drawing/2014/main" id="{A595BC6F-411A-275A-9274-6FA7ED1D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26" y="84621"/>
            <a:ext cx="1861931" cy="7142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592EFEE2-4B82-04A9-EE2E-C658CC36E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5504" y="219876"/>
            <a:ext cx="2303532" cy="504687"/>
          </a:xfrm>
          <a:prstGeom prst="rect">
            <a:avLst/>
          </a:prstGeom>
        </p:spPr>
      </p:pic>
      <p:sp>
        <p:nvSpPr>
          <p:cNvPr id="85" name="Google Shape;85;p3"/>
          <p:cNvSpPr txBox="1"/>
          <p:nvPr/>
        </p:nvSpPr>
        <p:spPr>
          <a:xfrm>
            <a:off x="3343810" y="1182260"/>
            <a:ext cx="505217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IN" sz="440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lang="en-US" sz="4400" i="0" u="none" strike="noStrike" cap="none">
              <a:solidFill>
                <a:srgbClr val="002060"/>
              </a:solidFill>
              <a:latin typeface="Calibri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787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E741DA2-90F3-3951-DCCC-6D4EEBC27D73}"/>
              </a:ext>
            </a:extLst>
          </p:cNvPr>
          <p:cNvSpPr txBox="1"/>
          <p:nvPr/>
        </p:nvSpPr>
        <p:spPr>
          <a:xfrm>
            <a:off x="218662" y="1069009"/>
            <a:ext cx="12196416" cy="50795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FACE RECOGNITION: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  <a:endParaRPr lang="en-US">
              <a:solidFill>
                <a:srgbClr val="002060"/>
              </a:solidFill>
            </a:endParaRPr>
          </a:p>
          <a:p>
            <a:pPr marL="457200" indent="-3365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Goal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 </a:t>
            </a:r>
            <a:r>
              <a:rPr lang="en-IN" sz="1800">
                <a:latin typeface="Calibri"/>
              </a:rPr>
              <a:t>Perform face recognition using the Deep Face library and grant access based on recognized faces.</a:t>
            </a:r>
            <a:r>
              <a:rPr lang="en-US" sz="1800">
                <a:latin typeface="Calibri"/>
              </a:rPr>
              <a:t>​</a:t>
            </a:r>
            <a:endParaRPr lang="en-US"/>
          </a:p>
          <a:p>
            <a:pPr marL="457200" indent="-3365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Functionality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</a:t>
            </a:r>
            <a:r>
              <a:rPr lang="en-IN" sz="1800">
                <a:latin typeface="Calibri"/>
              </a:rPr>
              <a:t> Detects faces in real-time and compares them with reference images. If a match is found, access is granted and commands can be triggered via keyboard inputs.</a:t>
            </a:r>
            <a:r>
              <a:rPr lang="en-US" sz="1800">
                <a:latin typeface="Calibri"/>
              </a:rPr>
              <a:t>​</a:t>
            </a:r>
            <a:endParaRPr lang="en-US"/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Key Components: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23850">
              <a:lnSpc>
                <a:spcPct val="150000"/>
              </a:lnSpc>
              <a:buFont typeface="Arial"/>
              <a:buChar char="•"/>
            </a:pPr>
            <a:r>
              <a:rPr lang="en-IN" sz="1800" b="1">
                <a:solidFill>
                  <a:srgbClr val="0070C0"/>
                </a:solidFill>
                <a:latin typeface="Calibri"/>
              </a:rPr>
              <a:t>Deep Face Library</a:t>
            </a:r>
            <a:r>
              <a:rPr lang="en-IN" sz="1800">
                <a:solidFill>
                  <a:srgbClr val="0070C0"/>
                </a:solidFill>
                <a:latin typeface="Calibri"/>
              </a:rPr>
              <a:t>:</a:t>
            </a:r>
            <a:r>
              <a:rPr lang="en-IN" sz="1800">
                <a:latin typeface="Calibri"/>
              </a:rPr>
              <a:t> Utilizes state-of-the-art facial recognition models. Compares captured faces with pre-stored reference images.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Real-time Processing</a:t>
            </a:r>
            <a:r>
              <a:rPr lang="en-IN" sz="1800">
                <a:solidFill>
                  <a:srgbClr val="002060"/>
                </a:solidFill>
                <a:latin typeface="Calibri"/>
                <a:cs typeface="Segoe UI"/>
              </a:rPr>
              <a:t>: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>
                <a:latin typeface="Calibri"/>
              </a:rPr>
              <a:t>Integrates with a webcam for continuous face detection and recognition.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2060"/>
                </a:solidFill>
                <a:latin typeface="Calibri"/>
                <a:cs typeface="Segoe UI"/>
              </a:rPr>
              <a:t>Bot Actions:</a:t>
            </a:r>
            <a:r>
              <a:rPr lang="en-US" sz="1800">
                <a:solidFill>
                  <a:srgbClr val="002060"/>
                </a:solidFill>
                <a:latin typeface="Calibri"/>
                <a:cs typeface="Segoe UI"/>
              </a:rPr>
              <a:t>​</a:t>
            </a:r>
          </a:p>
          <a:p>
            <a:pPr marL="457200" indent="-311150">
              <a:lnSpc>
                <a:spcPct val="150000"/>
              </a:lnSpc>
              <a:buFont typeface="Arial"/>
              <a:buChar char="•"/>
            </a:pPr>
            <a:r>
              <a:rPr lang="en-IN" sz="1800">
                <a:latin typeface="Calibri"/>
              </a:rPr>
              <a:t>Upon recognizing a face, access is granted.</a:t>
            </a:r>
            <a:r>
              <a:rPr lang="en-US" sz="1800">
                <a:latin typeface="Calibri"/>
              </a:rPr>
              <a:t>​</a:t>
            </a:r>
          </a:p>
          <a:p>
            <a:pPr>
              <a:lnSpc>
                <a:spcPct val="150000"/>
              </a:lnSpc>
            </a:pPr>
            <a:r>
              <a:rPr lang="en-IN" sz="1800" b="1">
                <a:solidFill>
                  <a:srgbClr val="0070C0"/>
                </a:solidFill>
                <a:latin typeface="Calibri"/>
                <a:cs typeface="Segoe UI"/>
              </a:rPr>
              <a:t>Software Requirements</a:t>
            </a:r>
            <a:r>
              <a:rPr lang="en-IN" sz="1800">
                <a:solidFill>
                  <a:srgbClr val="0070C0"/>
                </a:solidFill>
                <a:latin typeface="Calibri"/>
                <a:cs typeface="Segoe UI"/>
              </a:rPr>
              <a:t>:</a:t>
            </a:r>
            <a:r>
              <a:rPr lang="en-IN" sz="1800">
                <a:latin typeface="Calibri"/>
                <a:cs typeface="Segoe UI"/>
              </a:rPr>
              <a:t> Deep Face, OpenCV</a:t>
            </a:r>
          </a:p>
        </p:txBody>
      </p:sp>
      <p:pic>
        <p:nvPicPr>
          <p:cNvPr id="8" name="Google Shape;369;g2e5b2ef768b_0_17" descr="A computer screen with a face id&#10;&#10;Description automatically generated">
            <a:extLst>
              <a:ext uri="{FF2B5EF4-FFF2-40B4-BE49-F238E27FC236}">
                <a16:creationId xmlns:a16="http://schemas.microsoft.com/office/drawing/2014/main" id="{71BF49C6-62C4-A2E7-F51A-6C4FA81F2F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0011" y="3610068"/>
            <a:ext cx="3901468" cy="2432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085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2FAD774-460C-E8C9-31E4-C0A53E24BD8C}"/>
              </a:ext>
            </a:extLst>
          </p:cNvPr>
          <p:cNvSpPr txBox="1"/>
          <p:nvPr/>
        </p:nvSpPr>
        <p:spPr>
          <a:xfrm>
            <a:off x="294640" y="1259840"/>
            <a:ext cx="3302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Calibri"/>
                <a:ea typeface="Verdana"/>
                <a:cs typeface="Calibri"/>
              </a:rPr>
              <a:t>Charging the AI-Lite Kit</a:t>
            </a:r>
            <a:endParaRPr lang="en-US" sz="2400" b="1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3C169-3D6E-2FB7-5E8C-863BAE2A9501}"/>
              </a:ext>
            </a:extLst>
          </p:cNvPr>
          <p:cNvSpPr txBox="1"/>
          <p:nvPr/>
        </p:nvSpPr>
        <p:spPr>
          <a:xfrm>
            <a:off x="467360" y="1798320"/>
            <a:ext cx="8798560" cy="3031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latin typeface="Calibri"/>
                <a:cs typeface="Calibri"/>
              </a:rPr>
              <a:t>The Kit uses a 3.7V Li-ion cell for powering. Kindly be aware that the </a:t>
            </a:r>
            <a:r>
              <a:rPr lang="en-US" sz="1800">
                <a:latin typeface="Calibri"/>
                <a:ea typeface="Verdana"/>
                <a:cs typeface="Calibri"/>
              </a:rPr>
              <a:t>kit must be charged only in OFF state. </a:t>
            </a:r>
            <a:r>
              <a:rPr lang="en-US" sz="1800">
                <a:latin typeface="Calibri"/>
                <a:cs typeface="Calibri"/>
              </a:rPr>
              <a:t>Use a</a:t>
            </a:r>
            <a:r>
              <a:rPr lang="en-US" sz="1800" b="1">
                <a:latin typeface="Calibri"/>
                <a:cs typeface="Calibri"/>
              </a:rPr>
              <a:t> 5V </a:t>
            </a:r>
            <a:r>
              <a:rPr lang="en-US" sz="1800">
                <a:latin typeface="Calibri"/>
                <a:cs typeface="Calibri"/>
              </a:rPr>
              <a:t>(voltage) adapter for charging. You can use either a wall adapter, phone charger, or laptop port exclusively for charging.</a:t>
            </a:r>
            <a:endParaRPr lang="en-US"/>
          </a:p>
          <a:p>
            <a:endParaRPr lang="en-US" sz="1800">
              <a:latin typeface="Calibri"/>
              <a:cs typeface="Calibri"/>
            </a:endParaRPr>
          </a:p>
          <a:p>
            <a:r>
              <a:rPr lang="en-US" sz="2000">
                <a:latin typeface="Calibri"/>
                <a:cs typeface="Calibri"/>
              </a:rPr>
              <a:t>Given below are indications near Type-C charging port:</a:t>
            </a:r>
          </a:p>
          <a:p>
            <a:endParaRPr lang="en-US" sz="1800">
              <a:latin typeface="Calibri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 sz="1800">
                <a:latin typeface="Calibri"/>
                <a:cs typeface="Calibri"/>
              </a:rPr>
              <a:t>When the Kit is connected to charger in OFF state, </a:t>
            </a:r>
            <a:r>
              <a:rPr lang="en-US" sz="1800">
                <a:solidFill>
                  <a:srgbClr val="FF0000"/>
                </a:solidFill>
                <a:latin typeface="Calibri"/>
                <a:ea typeface="Verdana"/>
                <a:cs typeface="Calibri"/>
              </a:rPr>
              <a:t>the LED will indicate Red</a:t>
            </a:r>
            <a:r>
              <a:rPr lang="en-US" sz="1800">
                <a:solidFill>
                  <a:srgbClr val="FF0000"/>
                </a:solidFill>
                <a:latin typeface="Calibri"/>
                <a:cs typeface="Calibri"/>
              </a:rPr>
              <a:t>.</a:t>
            </a:r>
          </a:p>
          <a:p>
            <a:pPr marL="285750" indent="-285750">
              <a:buFont typeface="Wingdings"/>
              <a:buChar char="ü"/>
            </a:pPr>
            <a:endParaRPr lang="en-US" sz="1800">
              <a:solidFill>
                <a:srgbClr val="FF0000"/>
              </a:solidFill>
              <a:latin typeface="Calibri"/>
              <a:cs typeface="Calibri"/>
            </a:endParaRPr>
          </a:p>
          <a:p>
            <a:pPr marL="285750" indent="-285750">
              <a:buFont typeface="Wingdings"/>
              <a:buChar char="ü"/>
            </a:pPr>
            <a:r>
              <a:rPr lang="en-US" sz="1800">
                <a:latin typeface="Calibri"/>
                <a:cs typeface="Calibri"/>
              </a:rPr>
              <a:t>When the Kit is fully charged, </a:t>
            </a:r>
            <a:r>
              <a:rPr lang="en-US" sz="1800">
                <a:solidFill>
                  <a:srgbClr val="00B050"/>
                </a:solidFill>
                <a:latin typeface="Calibri"/>
                <a:ea typeface="Verdana"/>
                <a:cs typeface="Calibri"/>
              </a:rPr>
              <a:t>the LED will indicate Green</a:t>
            </a:r>
            <a:r>
              <a:rPr lang="en-US" sz="1800">
                <a:solidFill>
                  <a:srgbClr val="00B050"/>
                </a:solidFill>
                <a:latin typeface="Calibri"/>
                <a:cs typeface="Calibri"/>
              </a:rPr>
              <a:t>.</a:t>
            </a:r>
          </a:p>
        </p:txBody>
      </p:sp>
      <p:pic>
        <p:nvPicPr>
          <p:cNvPr id="10" name="Picture 9" descr="A close-up of a usb port&#10;&#10;Description automatically generated">
            <a:extLst>
              <a:ext uri="{FF2B5EF4-FFF2-40B4-BE49-F238E27FC236}">
                <a16:creationId xmlns:a16="http://schemas.microsoft.com/office/drawing/2014/main" id="{FE595AB5-A544-821B-8056-166EC2598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307" y="2793752"/>
            <a:ext cx="4528185" cy="3178810"/>
          </a:xfrm>
          <a:prstGeom prst="rect">
            <a:avLst/>
          </a:prstGeom>
        </p:spPr>
      </p:pic>
      <p:pic>
        <p:nvPicPr>
          <p:cNvPr id="11" name="Picture 10" descr="A yellow triangle sign with a exclamation mark&#10;&#10;Description automatically generated">
            <a:extLst>
              <a:ext uri="{FF2B5EF4-FFF2-40B4-BE49-F238E27FC236}">
                <a16:creationId xmlns:a16="http://schemas.microsoft.com/office/drawing/2014/main" id="{AD9C44D9-5342-7329-D2A3-99F78AC57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3" y="5305508"/>
            <a:ext cx="751840" cy="670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A5138-DE3A-3050-41DC-177894BFB179}"/>
              </a:ext>
            </a:extLst>
          </p:cNvPr>
          <p:cNvSpPr txBox="1"/>
          <p:nvPr/>
        </p:nvSpPr>
        <p:spPr>
          <a:xfrm>
            <a:off x="1219200" y="5557520"/>
            <a:ext cx="5435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alibri"/>
                <a:ea typeface="Verdana"/>
              </a:rPr>
              <a:t>Caution: Do not charge the kit in ON state mode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0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0F4F0AF-0194-DF40-ACEA-04FCC63C4382}"/>
              </a:ext>
            </a:extLst>
          </p:cNvPr>
          <p:cNvSpPr txBox="1"/>
          <p:nvPr/>
        </p:nvSpPr>
        <p:spPr>
          <a:xfrm>
            <a:off x="294640" y="1259840"/>
            <a:ext cx="5232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Calibri"/>
                <a:ea typeface="Verdana"/>
                <a:cs typeface="Calibri"/>
              </a:rPr>
              <a:t>GITHUB Link to Download the codes</a:t>
            </a:r>
            <a:endParaRPr lang="en-US" sz="2400" b="1"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DFBF0-BAC4-0316-CD45-99C6032E25C0}"/>
              </a:ext>
            </a:extLst>
          </p:cNvPr>
          <p:cNvSpPr txBox="1"/>
          <p:nvPr/>
        </p:nvSpPr>
        <p:spPr>
          <a:xfrm>
            <a:off x="871550" y="1815547"/>
            <a:ext cx="9829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Calibri"/>
              </a:rPr>
              <a:t>The AI-Lite Kit uses the repository that can be downloaded by scanning this QR code.</a:t>
            </a:r>
          </a:p>
        </p:txBody>
      </p:sp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191C32F4-8BC2-48D8-3004-06CDC9938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24" y="3057055"/>
            <a:ext cx="2187051" cy="2176891"/>
          </a:xfrm>
          <a:prstGeom prst="rect">
            <a:avLst/>
          </a:prstGeom>
        </p:spPr>
      </p:pic>
      <p:pic>
        <p:nvPicPr>
          <p:cNvPr id="11" name="Picture 10" descr="A qr code with black squares&#10;&#10;Description automatically generated">
            <a:extLst>
              <a:ext uri="{FF2B5EF4-FFF2-40B4-BE49-F238E27FC236}">
                <a16:creationId xmlns:a16="http://schemas.microsoft.com/office/drawing/2014/main" id="{DEAF6C6F-8669-C68E-7858-FD6B63847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106" y="3057939"/>
            <a:ext cx="2187051" cy="21768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3DC3D-5FFB-6D28-5AFB-044957DDBFD4}"/>
              </a:ext>
            </a:extLst>
          </p:cNvPr>
          <p:cNvSpPr txBox="1"/>
          <p:nvPr/>
        </p:nvSpPr>
        <p:spPr>
          <a:xfrm>
            <a:off x="7913512" y="5494537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00">
                <a:latin typeface="Calibri"/>
                <a:cs typeface="Calibri"/>
              </a:rPr>
              <a:t>Figure - 8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45441C-5FAA-0D0A-126E-1A0AF3109289}"/>
              </a:ext>
            </a:extLst>
          </p:cNvPr>
          <p:cNvSpPr txBox="1"/>
          <p:nvPr/>
        </p:nvSpPr>
        <p:spPr>
          <a:xfrm>
            <a:off x="2782712" y="5575817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00">
                <a:latin typeface="Calibri"/>
                <a:cs typeface="Calibri"/>
              </a:rPr>
              <a:t>Figure - 7</a:t>
            </a:r>
            <a:r>
              <a:rPr lang="en-US" sz="1600">
                <a:latin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A09A8-A893-BF4D-F8F5-D1F75F3FCF80}"/>
              </a:ext>
            </a:extLst>
          </p:cNvPr>
          <p:cNvSpPr txBox="1"/>
          <p:nvPr/>
        </p:nvSpPr>
        <p:spPr>
          <a:xfrm>
            <a:off x="2043043" y="2551043"/>
            <a:ext cx="26835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00B0F0"/>
                </a:solidFill>
                <a:latin typeface="Calibri"/>
              </a:rPr>
              <a:t>MIT Applications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4120C2-E2F7-5E1D-E6A4-1D55D756142F}"/>
              </a:ext>
            </a:extLst>
          </p:cNvPr>
          <p:cNvSpPr txBox="1"/>
          <p:nvPr/>
        </p:nvSpPr>
        <p:spPr>
          <a:xfrm>
            <a:off x="7023652" y="2551043"/>
            <a:ext cx="26835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b="1">
                <a:solidFill>
                  <a:srgbClr val="00B0F0"/>
                </a:solidFill>
                <a:latin typeface="Calibri"/>
              </a:rPr>
              <a:t>Python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25946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86EDFB-E4C9-F94F-EFEB-7D6A2DD39306}"/>
              </a:ext>
            </a:extLst>
          </p:cNvPr>
          <p:cNvSpPr txBox="1"/>
          <p:nvPr/>
        </p:nvSpPr>
        <p:spPr>
          <a:xfrm>
            <a:off x="2304553" y="4042355"/>
            <a:ext cx="68580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231F20"/>
                </a:solidFill>
                <a:latin typeface="Calibri"/>
              </a:rPr>
              <a:t>For support email us at </a:t>
            </a:r>
            <a:r>
              <a:rPr lang="en-US" sz="3200" b="1">
                <a:solidFill>
                  <a:srgbClr val="231F20"/>
                </a:solidFill>
                <a:latin typeface="Calibri"/>
              </a:rPr>
              <a:t>support@meritus.ai</a:t>
            </a:r>
          </a:p>
        </p:txBody>
      </p:sp>
      <p:pic>
        <p:nvPicPr>
          <p:cNvPr id="10" name="Picture 9" descr="A logo for a company&#10;&#10;Description automatically generated">
            <a:extLst>
              <a:ext uri="{FF2B5EF4-FFF2-40B4-BE49-F238E27FC236}">
                <a16:creationId xmlns:a16="http://schemas.microsoft.com/office/drawing/2014/main" id="{70242395-0151-5C3E-60A5-3260D84B3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382" y="2216537"/>
            <a:ext cx="5075445" cy="10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4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/>
        </p:nvSpPr>
        <p:spPr>
          <a:xfrm>
            <a:off x="582558" y="1855404"/>
            <a:ext cx="6515293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algn="just">
              <a:lnSpc>
                <a:spcPct val="150000"/>
              </a:lnSpc>
            </a:pPr>
            <a:r>
              <a:rPr lang="en-IN" sz="1800">
                <a:ea typeface="Calibri"/>
                <a:sym typeface="Calibri"/>
              </a:rPr>
              <a:t>AI-Lite is an autonomous robot built for a variety of applications. Equipped with a sophisticated Two-wheel &amp; four-wheel drive system, integrated camera, ultrasonic sensors, IR sensor, </a:t>
            </a:r>
            <a:r>
              <a:rPr lang="en-IN" sz="1800" err="1">
                <a:ea typeface="Calibri"/>
                <a:sym typeface="Calibri"/>
              </a:rPr>
              <a:t>color</a:t>
            </a:r>
            <a:r>
              <a:rPr lang="en-IN" sz="1800">
                <a:ea typeface="Calibri"/>
                <a:sym typeface="Calibri"/>
              </a:rPr>
              <a:t> sensor, and touch sensor, it excels at navigating complex environments with accuracy and intelligence. AI-Lite is ideal for tasks involving advanced obstacle detection, machine learning, and real-time monitoring, making it a powerful tool </a:t>
            </a:r>
            <a:r>
              <a:rPr lang="en-IN" sz="1800" b="0" i="0" u="none" strike="noStrike" cap="none">
                <a:ea typeface="Calibri"/>
                <a:sym typeface="Calibri"/>
              </a:rPr>
              <a:t>for </a:t>
            </a:r>
            <a:r>
              <a:rPr lang="en-IN" sz="1800">
                <a:ea typeface="Calibri"/>
                <a:sym typeface="Calibri"/>
              </a:rPr>
              <a:t>both educational and industrial use. Python is the primary language used for executing its projects.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0C6982-BA24-7620-55F6-D739E4B0D35B}"/>
              </a:ext>
            </a:extLst>
          </p:cNvPr>
          <p:cNvSpPr/>
          <p:nvPr/>
        </p:nvSpPr>
        <p:spPr>
          <a:xfrm>
            <a:off x="0" y="0"/>
            <a:ext cx="12191999" cy="9453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592EFEE2-4B82-04A9-EE2E-C658CC36E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504" y="219876"/>
            <a:ext cx="2303532" cy="504687"/>
          </a:xfrm>
          <a:prstGeom prst="rect">
            <a:avLst/>
          </a:prstGeom>
        </p:spPr>
      </p:pic>
      <p:sp>
        <p:nvSpPr>
          <p:cNvPr id="85" name="Google Shape;85;p3"/>
          <p:cNvSpPr txBox="1"/>
          <p:nvPr/>
        </p:nvSpPr>
        <p:spPr>
          <a:xfrm>
            <a:off x="3048108" y="1087155"/>
            <a:ext cx="505217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914400" lvl="2"/>
            <a:r>
              <a:rPr lang="en-IN" sz="440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Introduction</a:t>
            </a:r>
            <a:endParaRPr lang="en-IN" sz="4400">
              <a:solidFill>
                <a:srgbClr val="002060"/>
              </a:solidFill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6B1820-47CB-7C86-1097-15B6E6A71D16}"/>
              </a:ext>
            </a:extLst>
          </p:cNvPr>
          <p:cNvSpPr txBox="1"/>
          <p:nvPr/>
        </p:nvSpPr>
        <p:spPr>
          <a:xfrm>
            <a:off x="9296400" y="5616742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00">
                <a:latin typeface="Calibri"/>
                <a:cs typeface="Calibri"/>
              </a:rPr>
              <a:t>Figure - 1</a:t>
            </a:r>
            <a:r>
              <a:rPr lang="en-US" sz="1600">
                <a:latin typeface="Calibri"/>
                <a:cs typeface="Calibri"/>
              </a:rPr>
              <a:t>​</a:t>
            </a:r>
            <a:endParaRPr lang="en-US"/>
          </a:p>
        </p:txBody>
      </p:sp>
      <p:pic>
        <p:nvPicPr>
          <p:cNvPr id="9" name="Picture 8" descr="A toy robot with a black background&#10;&#10;Description automatically generated">
            <a:extLst>
              <a:ext uri="{FF2B5EF4-FFF2-40B4-BE49-F238E27FC236}">
                <a16:creationId xmlns:a16="http://schemas.microsoft.com/office/drawing/2014/main" id="{777C5B34-C193-996D-6A8E-C4EDFA727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54000"/>
                    </a14:imgEffect>
                    <a14:imgEffect>
                      <a14:brightnessContrast bright="27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6577" y="1702794"/>
            <a:ext cx="7179587" cy="4057154"/>
          </a:xfrm>
          <a:prstGeom prst="rect">
            <a:avLst/>
          </a:prstGeom>
          <a:effectLst>
            <a:outerShdw blurRad="152400" dist="38100" dir="786000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logo with colorful letters&#10;&#10;Description automatically generated">
            <a:extLst>
              <a:ext uri="{FF2B5EF4-FFF2-40B4-BE49-F238E27FC236}">
                <a16:creationId xmlns:a16="http://schemas.microsoft.com/office/drawing/2014/main" id="{ECCC4461-4EE5-2321-9DB4-EF0C3EC976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26" y="115101"/>
            <a:ext cx="1861931" cy="7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6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/>
        </p:nvSpPr>
        <p:spPr>
          <a:xfrm>
            <a:off x="388594" y="2163806"/>
            <a:ext cx="670150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algn="just">
              <a:lnSpc>
                <a:spcPct val="150000"/>
              </a:lnSpc>
            </a:pPr>
            <a:r>
              <a:rPr lang="en-IN" sz="1800">
                <a:latin typeface="Calibri"/>
                <a:ea typeface="Calibri"/>
                <a:cs typeface="Calibri"/>
              </a:rPr>
              <a:t>Scan the QR code to watch a detailed video demonstration on:</a:t>
            </a:r>
          </a:p>
          <a:p>
            <a:pPr marL="76200" algn="just">
              <a:lnSpc>
                <a:spcPct val="150000"/>
              </a:lnSpc>
            </a:pPr>
            <a:endParaRPr lang="en-IN" sz="1800">
              <a:latin typeface="Calibri"/>
              <a:ea typeface="Calibri"/>
              <a:cs typeface="Calibri"/>
            </a:endParaRPr>
          </a:p>
          <a:p>
            <a:pPr marL="1733550" lvl="3" indent="-285750" algn="just">
              <a:lnSpc>
                <a:spcPct val="150000"/>
              </a:lnSpc>
              <a:buFont typeface="Wingdings"/>
              <a:buChar char="ü"/>
            </a:pPr>
            <a:r>
              <a:rPr lang="en-IN" sz="1800">
                <a:latin typeface="Calibri"/>
                <a:ea typeface="Calibri"/>
                <a:cs typeface="Calibri"/>
              </a:rPr>
              <a:t>AI-Lite features and capabilities</a:t>
            </a:r>
            <a:endParaRPr lang="en-US" sz="1800">
              <a:latin typeface="Calibri"/>
              <a:ea typeface="Calibri"/>
              <a:cs typeface="Calibri"/>
            </a:endParaRPr>
          </a:p>
          <a:p>
            <a:pPr marL="1733550" lvl="3" indent="-285750" algn="just">
              <a:lnSpc>
                <a:spcPct val="150000"/>
              </a:lnSpc>
              <a:buFont typeface="Wingdings"/>
              <a:buChar char="ü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Example projects using MIT App Inventor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1733550" lvl="3" indent="-285750" algn="just">
              <a:lnSpc>
                <a:spcPct val="150000"/>
              </a:lnSpc>
              <a:buFont typeface="Wingdings"/>
              <a:buChar char="ü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Python integration for advanced projects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1733550" lvl="3" indent="-285750" algn="just">
              <a:lnSpc>
                <a:spcPct val="150000"/>
              </a:lnSpc>
              <a:buFont typeface="Wingdings"/>
              <a:buChar char="ü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Practical applications and real-world use cases</a:t>
            </a: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1733550" lvl="3" indent="-285750" algn="just">
              <a:lnSpc>
                <a:spcPct val="150000"/>
              </a:lnSpc>
              <a:buFont typeface="Wingdings"/>
              <a:buChar char="ü"/>
            </a:pPr>
            <a:endParaRPr lang="en-IN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1733550" lvl="3" indent="-285750" algn="just">
              <a:lnSpc>
                <a:spcPct val="150000"/>
              </a:lnSpc>
              <a:buFont typeface="Wingdings"/>
              <a:buChar char="ü"/>
            </a:pPr>
            <a:endParaRPr lang="en-IN" sz="18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85" name="Google Shape;85;p3"/>
          <p:cNvSpPr txBox="1"/>
          <p:nvPr/>
        </p:nvSpPr>
        <p:spPr>
          <a:xfrm>
            <a:off x="518268" y="1259875"/>
            <a:ext cx="3589130" cy="9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2"/>
            <a:r>
              <a:rPr lang="en-IN" sz="3600">
                <a:solidFill>
                  <a:srgbClr val="002060"/>
                </a:solidFill>
                <a:latin typeface="Calibri"/>
                <a:sym typeface="Calibri"/>
              </a:rPr>
              <a:t>AI-Lite Intro Video</a:t>
            </a:r>
            <a:endParaRPr lang="en-IN" sz="3600">
              <a:solidFill>
                <a:srgbClr val="002060"/>
              </a:solidFill>
              <a:latin typeface="Calibri"/>
            </a:endParaRPr>
          </a:p>
          <a:p>
            <a:pPr marL="914400" lvl="2"/>
            <a:endParaRPr lang="en-IN" sz="1700">
              <a:solidFill>
                <a:srgbClr val="002060"/>
              </a:solidFill>
            </a:endParaRPr>
          </a:p>
        </p:txBody>
      </p:sp>
      <p:pic>
        <p:nvPicPr>
          <p:cNvPr id="7" name="Google Shape;116;g274b964e28d_0_3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EE87BC5-0C66-FD7B-0ABD-F736307AB8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1612" y="1721468"/>
            <a:ext cx="3390982" cy="34279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E1A4C4-7C4E-1E5B-7794-0C5B980252D4}"/>
              </a:ext>
            </a:extLst>
          </p:cNvPr>
          <p:cNvSpPr txBox="1"/>
          <p:nvPr/>
        </p:nvSpPr>
        <p:spPr>
          <a:xfrm>
            <a:off x="8817752" y="5240537"/>
            <a:ext cx="14899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1600">
                <a:latin typeface="Calibri"/>
                <a:cs typeface="Calibri"/>
              </a:rPr>
              <a:t>Figure - 2</a:t>
            </a:r>
            <a:r>
              <a:rPr lang="en-US" sz="1600">
                <a:latin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1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sp>
        <p:nvSpPr>
          <p:cNvPr id="85" name="Google Shape;85;p3"/>
          <p:cNvSpPr txBox="1"/>
          <p:nvPr/>
        </p:nvSpPr>
        <p:spPr>
          <a:xfrm>
            <a:off x="3445952" y="939032"/>
            <a:ext cx="46819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2" algn="ctr"/>
            <a:r>
              <a:rPr lang="en-IN" sz="3600">
                <a:solidFill>
                  <a:srgbClr val="002060"/>
                </a:solidFill>
                <a:latin typeface="Calibri"/>
                <a:cs typeface="Calibri"/>
                <a:sym typeface="Calibri"/>
              </a:rPr>
              <a:t>What’s in the box?</a:t>
            </a:r>
            <a:endParaRPr lang="en-US" sz="3600">
              <a:solidFill>
                <a:srgbClr val="002060"/>
              </a:solidFill>
              <a:latin typeface="Calibri"/>
            </a:endParaRPr>
          </a:p>
        </p:txBody>
      </p:sp>
      <p:graphicFrame>
        <p:nvGraphicFramePr>
          <p:cNvPr id="18" name="Google Shape;131;g2e807c37725_0_0">
            <a:extLst>
              <a:ext uri="{FF2B5EF4-FFF2-40B4-BE49-F238E27FC236}">
                <a16:creationId xmlns:a16="http://schemas.microsoft.com/office/drawing/2014/main" id="{768A2B9C-A7E7-903F-4C0C-FBC2EB78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2742225"/>
              </p:ext>
            </p:extLst>
          </p:nvPr>
        </p:nvGraphicFramePr>
        <p:xfrm>
          <a:off x="2321119" y="1719344"/>
          <a:ext cx="7901125" cy="4352968"/>
        </p:xfrm>
        <a:graphic>
          <a:graphicData uri="http://schemas.openxmlformats.org/drawingml/2006/table">
            <a:tbl>
              <a:tblPr>
                <a:noFill/>
                <a:tableStyleId>{4D0130B1-6B47-470D-A4BC-407D4DF23988}</a:tableStyleId>
              </a:tblPr>
              <a:tblGrid>
                <a:gridCol w="289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8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36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Component</a:t>
                      </a:r>
                      <a:endParaRPr sz="1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Quantity</a:t>
                      </a:r>
                      <a:endParaRPr sz="1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</a:t>
                      </a:r>
                      <a:endParaRPr sz="1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57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Brain block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7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Motor blocks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28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Ultrasonic &amp; IR </a:t>
                      </a:r>
                      <a:r>
                        <a:rPr lang="en-IN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</a:rPr>
                        <a:t>sensor</a:t>
                      </a:r>
                      <a:r>
                        <a:rPr lang="en-IN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block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" name="Google Shape;132;g2e807c37725_0_0" descr="A close up of a device&#10;&#10;Description automatically generated">
            <a:extLst>
              <a:ext uri="{FF2B5EF4-FFF2-40B4-BE49-F238E27FC236}">
                <a16:creationId xmlns:a16="http://schemas.microsoft.com/office/drawing/2014/main" id="{5AE2FAEA-D761-ABEF-BB71-424DBC2D3BC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6130" y="2344431"/>
            <a:ext cx="2654950" cy="1158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33;g2e807c37725_0_0" descr="A blue usb cable connected to a blue block&#10;&#10;Description automatically generated">
            <a:extLst>
              <a:ext uri="{FF2B5EF4-FFF2-40B4-BE49-F238E27FC236}">
                <a16:creationId xmlns:a16="http://schemas.microsoft.com/office/drawing/2014/main" id="{3B46F8A0-8907-9E0D-DA15-4F5558DC25D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4287" y="3644085"/>
            <a:ext cx="1786682" cy="12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34;g2e807c37725_0_0" descr="A white camera with blue circles and a blue cable&#10;&#10;Description automatically generated">
            <a:extLst>
              <a:ext uri="{FF2B5EF4-FFF2-40B4-BE49-F238E27FC236}">
                <a16:creationId xmlns:a16="http://schemas.microsoft.com/office/drawing/2014/main" id="{89362C9A-BA5D-9A98-F48E-4EBC7E8F2AA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98202" y="4754127"/>
            <a:ext cx="1786684" cy="1396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156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graphicFrame>
        <p:nvGraphicFramePr>
          <p:cNvPr id="16" name="Google Shape;140;p7">
            <a:extLst>
              <a:ext uri="{FF2B5EF4-FFF2-40B4-BE49-F238E27FC236}">
                <a16:creationId xmlns:a16="http://schemas.microsoft.com/office/drawing/2014/main" id="{C315B528-2840-549D-D3CD-C5C52F330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169173"/>
              </p:ext>
            </p:extLst>
          </p:nvPr>
        </p:nvGraphicFramePr>
        <p:xfrm>
          <a:off x="2560320" y="995680"/>
          <a:ext cx="7723150" cy="5181450"/>
        </p:xfrm>
        <a:graphic>
          <a:graphicData uri="http://schemas.openxmlformats.org/drawingml/2006/table">
            <a:tbl>
              <a:tblPr>
                <a:noFill/>
                <a:tableStyleId>{4D0130B1-6B47-470D-A4BC-407D4DF23988}</a:tableStyleId>
              </a:tblPr>
              <a:tblGrid>
                <a:gridCol w="283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055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Component</a:t>
                      </a:r>
                      <a:endParaRPr sz="1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Quantity</a:t>
                      </a:r>
                      <a:endParaRPr sz="1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</a:t>
                      </a:r>
                      <a:endParaRPr sz="1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45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Wheels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245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Camera Module Block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599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err="1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Color</a:t>
                      </a:r>
                      <a:r>
                        <a:rPr lang="en-IN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Sensor Module</a:t>
                      </a: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>
                        <a:solidFill>
                          <a:schemeClr val="dk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" name="Google Shape;143;p7" descr="A red rectangular object with a black button&#10;&#10;Description automatically generated">
            <a:extLst>
              <a:ext uri="{FF2B5EF4-FFF2-40B4-BE49-F238E27FC236}">
                <a16:creationId xmlns:a16="http://schemas.microsoft.com/office/drawing/2014/main" id="{C59095BA-7824-32AF-94B3-9BE3E160F1F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675" y="3426093"/>
            <a:ext cx="1024525" cy="118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44;p7" descr="A small orange box with a yellow cord&#10;&#10;Description automatically generated">
            <a:extLst>
              <a:ext uri="{FF2B5EF4-FFF2-40B4-BE49-F238E27FC236}">
                <a16:creationId xmlns:a16="http://schemas.microsoft.com/office/drawing/2014/main" id="{61EDEF08-CB0F-2385-4B82-E72FB05487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7675" y="4860153"/>
            <a:ext cx="1024526" cy="11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tire with white text&#10;&#10;Description automatically generated">
            <a:extLst>
              <a:ext uri="{FF2B5EF4-FFF2-40B4-BE49-F238E27FC236}">
                <a16:creationId xmlns:a16="http://schemas.microsoft.com/office/drawing/2014/main" id="{87969303-11DF-8806-B36C-D94E10847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741" y="1889077"/>
            <a:ext cx="1027563" cy="14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7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graphicFrame>
        <p:nvGraphicFramePr>
          <p:cNvPr id="7" name="Google Shape;160;g2e807c37725_0_20">
            <a:extLst>
              <a:ext uri="{FF2B5EF4-FFF2-40B4-BE49-F238E27FC236}">
                <a16:creationId xmlns:a16="http://schemas.microsoft.com/office/drawing/2014/main" id="{46905C3F-7CAA-0A27-F3B9-92F98B187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2148763"/>
              </p:ext>
            </p:extLst>
          </p:nvPr>
        </p:nvGraphicFramePr>
        <p:xfrm>
          <a:off x="2428240" y="1016000"/>
          <a:ext cx="8068592" cy="5151106"/>
        </p:xfrm>
        <a:graphic>
          <a:graphicData uri="http://schemas.openxmlformats.org/drawingml/2006/table">
            <a:tbl>
              <a:tblPr>
                <a:noFill/>
                <a:tableStyleId>{4D0130B1-6B47-470D-A4BC-407D4DF23988}</a:tableStyleId>
              </a:tblPr>
              <a:tblGrid>
                <a:gridCol w="2958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9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0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19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Component</a:t>
                      </a:r>
                      <a:endParaRPr sz="1400" b="1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Quantity</a:t>
                      </a:r>
                      <a:endParaRPr sz="1400" b="1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Image</a:t>
                      </a:r>
                      <a:endParaRPr sz="1400" b="1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2182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Verdana"/>
                          <a:ea typeface="Verdana"/>
                          <a:cs typeface="Verdana"/>
                        </a:rPr>
                        <a:t>Base Plates</a:t>
                      </a:r>
                      <a:r>
                        <a:rPr lang="en-IN" sz="14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– 2 x 6</a:t>
                      </a:r>
                      <a:endParaRPr sz="14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14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2139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Half Bricks – 2 x 6</a:t>
                      </a:r>
                      <a:endParaRPr sz="14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6</a:t>
                      </a:r>
                      <a:endParaRPr sz="14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2442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Half Bricks - 1 x 6</a:t>
                      </a:r>
                      <a:endParaRPr sz="14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4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2442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Traffic Signs</a:t>
                      </a:r>
                      <a:endParaRPr sz="14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</a:t>
                      </a:r>
                      <a:endParaRPr sz="1400" u="none" strike="noStrike" cap="none" dirty="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Google Shape;161;g2e807c37725_0_20">
            <a:extLst>
              <a:ext uri="{FF2B5EF4-FFF2-40B4-BE49-F238E27FC236}">
                <a16:creationId xmlns:a16="http://schemas.microsoft.com/office/drawing/2014/main" id="{29D9A990-5EFC-FE24-5FE0-816C84CFCF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15754" y="2051062"/>
            <a:ext cx="2102725" cy="81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2;g2e807c37725_0_20" descr="A blue toy block with holes&#10;&#10;Description automatically generated">
            <a:extLst>
              <a:ext uri="{FF2B5EF4-FFF2-40B4-BE49-F238E27FC236}">
                <a16:creationId xmlns:a16="http://schemas.microsoft.com/office/drawing/2014/main" id="{75FA42D3-47EF-D7B6-BE7D-33418C91AA0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7308" y="2951580"/>
            <a:ext cx="2102736" cy="7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3;g2e807c37725_0_20">
            <a:extLst>
              <a:ext uri="{FF2B5EF4-FFF2-40B4-BE49-F238E27FC236}">
                <a16:creationId xmlns:a16="http://schemas.microsoft.com/office/drawing/2014/main" id="{FD5F4B96-2F24-99BE-C8AB-652692C029D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15756" y="4215350"/>
            <a:ext cx="2102725" cy="40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green sign with white text&#10;&#10;Description automatically generated">
            <a:extLst>
              <a:ext uri="{FF2B5EF4-FFF2-40B4-BE49-F238E27FC236}">
                <a16:creationId xmlns:a16="http://schemas.microsoft.com/office/drawing/2014/main" id="{1A07A5DE-5566-158F-0A4D-5DFC1D024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6539" y="5171440"/>
            <a:ext cx="852805" cy="721360"/>
          </a:xfrm>
          <a:prstGeom prst="rect">
            <a:avLst/>
          </a:prstGeom>
        </p:spPr>
      </p:pic>
      <p:pic>
        <p:nvPicPr>
          <p:cNvPr id="13" name="Picture 12" descr="A red and white stop sign&#10;&#10;Description automatically generated">
            <a:extLst>
              <a:ext uri="{FF2B5EF4-FFF2-40B4-BE49-F238E27FC236}">
                <a16:creationId xmlns:a16="http://schemas.microsoft.com/office/drawing/2014/main" id="{32734F8F-01D8-C997-7143-0244B74084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9780" y="5219700"/>
            <a:ext cx="798585" cy="640080"/>
          </a:xfrm>
          <a:prstGeom prst="rect">
            <a:avLst/>
          </a:prstGeom>
        </p:spPr>
      </p:pic>
      <p:pic>
        <p:nvPicPr>
          <p:cNvPr id="15" name="Picture 14" descr="A yellow sign with black arrow&#10;&#10;Description automatically generated">
            <a:extLst>
              <a:ext uri="{FF2B5EF4-FFF2-40B4-BE49-F238E27FC236}">
                <a16:creationId xmlns:a16="http://schemas.microsoft.com/office/drawing/2014/main" id="{0550B8DE-CA1B-DF24-1F12-A222080C6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8096" y="5218043"/>
            <a:ext cx="786657" cy="670560"/>
          </a:xfrm>
          <a:prstGeom prst="rect">
            <a:avLst/>
          </a:prstGeom>
        </p:spPr>
      </p:pic>
      <p:pic>
        <p:nvPicPr>
          <p:cNvPr id="16" name="Picture 15" descr="A blue sign with white arrow&#10;&#10;Description automatically generated">
            <a:extLst>
              <a:ext uri="{FF2B5EF4-FFF2-40B4-BE49-F238E27FC236}">
                <a16:creationId xmlns:a16="http://schemas.microsoft.com/office/drawing/2014/main" id="{03EF3ABB-1F52-FAA5-8FBC-CFFDCA60C3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8223" y="5217270"/>
            <a:ext cx="749935" cy="6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21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1F7667-9FDB-B641-253D-36E1B23CEFD1}"/>
              </a:ext>
            </a:extLst>
          </p:cNvPr>
          <p:cNvSpPr/>
          <p:nvPr/>
        </p:nvSpPr>
        <p:spPr>
          <a:xfrm>
            <a:off x="0" y="6184346"/>
            <a:ext cx="12191999" cy="6736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4E9C9A-D9F2-9855-B671-6114526729EB}"/>
              </a:ext>
            </a:extLst>
          </p:cNvPr>
          <p:cNvGrpSpPr/>
          <p:nvPr/>
        </p:nvGrpSpPr>
        <p:grpSpPr>
          <a:xfrm>
            <a:off x="0" y="0"/>
            <a:ext cx="12191999" cy="945322"/>
            <a:chOff x="0" y="0"/>
            <a:chExt cx="12191999" cy="9453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0C6982-BA24-7620-55F6-D739E4B0D35B}"/>
                </a:ext>
              </a:extLst>
            </p:cNvPr>
            <p:cNvSpPr/>
            <p:nvPr/>
          </p:nvSpPr>
          <p:spPr>
            <a:xfrm>
              <a:off x="0" y="0"/>
              <a:ext cx="12191999" cy="94532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Arial"/>
              </a:endParaRPr>
            </a:p>
          </p:txBody>
        </p:sp>
        <p:pic>
          <p:nvPicPr>
            <p:cNvPr id="3" name="Picture 2" descr="A logo with colorful letters&#10;&#10;Description automatically generated">
              <a:extLst>
                <a:ext uri="{FF2B5EF4-FFF2-40B4-BE49-F238E27FC236}">
                  <a16:creationId xmlns:a16="http://schemas.microsoft.com/office/drawing/2014/main" id="{A595BC6F-411A-275A-9274-6FA7ED1DC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426" y="84621"/>
              <a:ext cx="1861931" cy="714238"/>
            </a:xfrm>
            <a:prstGeom prst="rect">
              <a:avLst/>
            </a:prstGeom>
          </p:spPr>
        </p:pic>
        <p:pic>
          <p:nvPicPr>
            <p:cNvPr id="5" name="Picture 4" descr="A logo for a company&#10;&#10;Description automatically generated">
              <a:extLst>
                <a:ext uri="{FF2B5EF4-FFF2-40B4-BE49-F238E27FC236}">
                  <a16:creationId xmlns:a16="http://schemas.microsoft.com/office/drawing/2014/main" id="{592EFEE2-4B82-04A9-EE2E-C658CC36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5504" y="219876"/>
              <a:ext cx="2303532" cy="504687"/>
            </a:xfrm>
            <a:prstGeom prst="rect">
              <a:avLst/>
            </a:prstGeom>
          </p:spPr>
        </p:pic>
      </p:grpSp>
      <p:graphicFrame>
        <p:nvGraphicFramePr>
          <p:cNvPr id="8" name="Google Shape;150;p8">
            <a:extLst>
              <a:ext uri="{FF2B5EF4-FFF2-40B4-BE49-F238E27FC236}">
                <a16:creationId xmlns:a16="http://schemas.microsoft.com/office/drawing/2014/main" id="{11EB176F-D219-551C-DDA5-7E2F9DDFF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4004275"/>
              </p:ext>
            </p:extLst>
          </p:nvPr>
        </p:nvGraphicFramePr>
        <p:xfrm>
          <a:off x="2234428" y="943934"/>
          <a:ext cx="7753628" cy="5130726"/>
        </p:xfrm>
        <a:graphic>
          <a:graphicData uri="http://schemas.openxmlformats.org/drawingml/2006/table">
            <a:tbl>
              <a:tblPr>
                <a:noFill/>
                <a:tableStyleId>{4D0130B1-6B47-470D-A4BC-407D4DF23988}</a:tableStyleId>
              </a:tblPr>
              <a:tblGrid>
                <a:gridCol w="2843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5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2366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Verdana"/>
                          <a:ea typeface="Verdana"/>
                          <a:cs typeface="Verdana"/>
                        </a:rPr>
                        <a:t>Component</a:t>
                      </a:r>
                      <a:endParaRPr lang="en-US" sz="1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Verdana"/>
                          <a:ea typeface="Verdana"/>
                          <a:cs typeface="Verdana"/>
                        </a:rPr>
                        <a:t>Quantity</a:t>
                      </a:r>
                      <a:endParaRPr lang="en-US" sz="1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Font typeface="Arial"/>
                        <a:buNone/>
                      </a:pPr>
                      <a:r>
                        <a:rPr lang="en-IN" sz="1400" b="1" u="none" strike="noStrike" cap="none">
                          <a:latin typeface="Verdana"/>
                          <a:ea typeface="Verdana"/>
                          <a:cs typeface="Verdana"/>
                        </a:rPr>
                        <a:t>Image</a:t>
                      </a:r>
                      <a:endParaRPr lang="en-US" sz="1400" b="1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712637"/>
                  </a:ext>
                </a:extLst>
              </a:tr>
              <a:tr h="1069508">
                <a:tc>
                  <a:txBody>
                    <a:bodyPr/>
                    <a:lstStyle/>
                    <a:p>
                      <a:pPr marL="0" marR="3556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Half Brick - 2 x 4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052">
                <a:tc>
                  <a:txBody>
                    <a:bodyPr/>
                    <a:lstStyle/>
                    <a:p>
                      <a:pPr marL="0" marR="35999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GB" sz="1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Half brick 2 x 2</a:t>
                      </a:r>
                    </a:p>
                    <a:p>
                      <a:pPr marL="0" marR="35999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400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6736">
                <a:tc>
                  <a:txBody>
                    <a:bodyPr/>
                    <a:lstStyle/>
                    <a:p>
                      <a:pPr marL="0" marR="3556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  <a:tabLst/>
                        <a:defRPr/>
                      </a:pPr>
                      <a:r>
                        <a:rPr lang="en-IN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Custom Blocks </a:t>
                      </a:r>
                      <a:endParaRPr lang="en-IN"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None/>
                      </a:pPr>
                      <a:endParaRPr lang="en-US" sz="1400" u="none" strike="noStrike" cap="none">
                        <a:latin typeface="Verdana"/>
                        <a:ea typeface="Verdana"/>
                        <a:cs typeface="Verdana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None/>
                      </a:pPr>
                      <a:endParaRPr lang="en-US" sz="1400" u="none" strike="noStrike" cap="none">
                        <a:latin typeface="Verdana"/>
                        <a:ea typeface="Verdana"/>
                        <a:cs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632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0" i="0" u="none" strike="noStrike" cap="none" noProof="0">
                          <a:latin typeface="Verdana"/>
                        </a:rPr>
                        <a:t>Black Caster cap </a:t>
                      </a:r>
                      <a:endParaRPr lang="en-US" sz="1400" b="0" i="0" u="none" strike="noStrike" cap="none" noProof="0">
                        <a:latin typeface="Verdana"/>
                      </a:endParaRPr>
                    </a:p>
                  </a:txBody>
                  <a:tcPr marL="91425" marR="91425" marT="360000" marB="91425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latin typeface="Verdana"/>
                          <a:ea typeface="Verdana"/>
                          <a:cs typeface="Verdana"/>
                        </a:rPr>
                        <a:t>1</a:t>
                      </a:r>
                      <a:endParaRPr lang="en-IN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360000" marB="91425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u="none" strike="noStrike" cap="none">
                        <a:latin typeface="Verdana"/>
                        <a:ea typeface="Verdana"/>
                        <a:cs typeface="Verdana"/>
                      </a:endParaRPr>
                    </a:p>
                  </a:txBody>
                  <a:tcPr marL="91425" marR="91425" marT="91425" marB="91425">
                    <a:lnL w="9524">
                      <a:solidFill>
                        <a:srgbClr val="000000"/>
                      </a:solidFill>
                    </a:lnL>
                    <a:lnR w="9524">
                      <a:solidFill>
                        <a:srgbClr val="000000"/>
                      </a:solidFill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4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885602"/>
                  </a:ext>
                </a:extLst>
              </a:tr>
            </a:tbl>
          </a:graphicData>
        </a:graphic>
      </p:graphicFrame>
      <p:pic>
        <p:nvPicPr>
          <p:cNvPr id="13" name="Google Shape;151;p8" descr="A blue plastic block with holes&#10;&#10;Description automatically generated">
            <a:extLst>
              <a:ext uri="{FF2B5EF4-FFF2-40B4-BE49-F238E27FC236}">
                <a16:creationId xmlns:a16="http://schemas.microsoft.com/office/drawing/2014/main" id="{8D334A24-BC24-91C3-18E3-248348B7FC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054" t="28500" r="26486" b="26303"/>
          <a:stretch/>
        </p:blipFill>
        <p:spPr>
          <a:xfrm>
            <a:off x="7261310" y="2084322"/>
            <a:ext cx="1774993" cy="65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2;p8" descr="A blue toy block with a white background&#10;&#10;Description automatically generated">
            <a:extLst>
              <a:ext uri="{FF2B5EF4-FFF2-40B4-BE49-F238E27FC236}">
                <a16:creationId xmlns:a16="http://schemas.microsoft.com/office/drawing/2014/main" id="{34962FF5-903F-51BE-246D-82A682235C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4621" y="3092558"/>
            <a:ext cx="1374130" cy="6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white toy block with holes&#10;&#10;Description automatically generated">
            <a:extLst>
              <a:ext uri="{FF2B5EF4-FFF2-40B4-BE49-F238E27FC236}">
                <a16:creationId xmlns:a16="http://schemas.microsoft.com/office/drawing/2014/main" id="{169C57C4-6D52-F9DD-43EC-84E748411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4320" y="3345180"/>
            <a:ext cx="4409440" cy="2484120"/>
          </a:xfrm>
          <a:prstGeom prst="rect">
            <a:avLst/>
          </a:prstGeom>
        </p:spPr>
      </p:pic>
      <p:pic>
        <p:nvPicPr>
          <p:cNvPr id="7" name="Picture 6" descr="A white toy block with a hole in the middle&#10;&#10;Description automatically generated">
            <a:extLst>
              <a:ext uri="{FF2B5EF4-FFF2-40B4-BE49-F238E27FC236}">
                <a16:creationId xmlns:a16="http://schemas.microsoft.com/office/drawing/2014/main" id="{C7C8C100-7166-8C46-1BE7-4443F965F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2880" y="3223260"/>
            <a:ext cx="4267200" cy="2473960"/>
          </a:xfrm>
          <a:prstGeom prst="rect">
            <a:avLst/>
          </a:prstGeom>
        </p:spPr>
      </p:pic>
      <p:pic>
        <p:nvPicPr>
          <p:cNvPr id="11" name="Picture 10" descr="A black plastic object with two holes&#10;&#10;Description automatically generated">
            <a:extLst>
              <a:ext uri="{FF2B5EF4-FFF2-40B4-BE49-F238E27FC236}">
                <a16:creationId xmlns:a16="http://schemas.microsoft.com/office/drawing/2014/main" id="{007A7F85-18EF-CC56-991F-B72943EF43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152" y="4839804"/>
            <a:ext cx="1186623" cy="1674192"/>
          </a:xfrm>
          <a:prstGeom prst="rect">
            <a:avLst/>
          </a:prstGeom>
        </p:spPr>
      </p:pic>
      <p:pic>
        <p:nvPicPr>
          <p:cNvPr id="12" name="Picture 11" descr="A black square object with four holes&#10;&#10;Description automatically generated">
            <a:extLst>
              <a:ext uri="{FF2B5EF4-FFF2-40B4-BE49-F238E27FC236}">
                <a16:creationId xmlns:a16="http://schemas.microsoft.com/office/drawing/2014/main" id="{F27320CB-7466-7D20-139C-218327B3F9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1652" y="4203089"/>
            <a:ext cx="5179391" cy="299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73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33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Augustin Rajkumar</dc:creator>
  <cp:revision>15</cp:revision>
  <dcterms:created xsi:type="dcterms:W3CDTF">2023-12-27T11:36:05Z</dcterms:created>
  <dcterms:modified xsi:type="dcterms:W3CDTF">2024-09-20T09:10:48Z</dcterms:modified>
</cp:coreProperties>
</file>